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67" d="100"/>
          <a:sy n="67" d="100"/>
        </p:scale>
        <p:origin x="6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386A07-9B0E-4DD0-966D-05A6FEC6CF1D}"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17943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86A07-9B0E-4DD0-966D-05A6FEC6CF1D}"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108822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6386A07-9B0E-4DD0-966D-05A6FEC6CF1D}" type="datetimeFigureOut">
              <a:rPr lang="en-GB" smtClean="0"/>
              <a:t>19/10/2025</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5225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86A07-9B0E-4DD0-966D-05A6FEC6CF1D}" type="datetimeFigureOut">
              <a:rPr lang="en-GB" smtClean="0"/>
              <a:t>19/10/2025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17016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6386A07-9B0E-4DD0-966D-05A6FEC6CF1D}" type="datetimeFigureOut">
              <a:rPr lang="en-GB" smtClean="0"/>
              <a:t>19/10/2025</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CCF05CF-F898-445C-9CDA-0242753B88BC}" type="slidenum">
              <a:rPr lang="en-GB" smtClean="0"/>
              <a:t>‹#›</a:t>
            </a:fld>
            <a:endParaRPr lang="en-GB"/>
          </a:p>
        </p:txBody>
      </p:sp>
    </p:spTree>
    <p:extLst>
      <p:ext uri="{BB962C8B-B14F-4D97-AF65-F5344CB8AC3E}">
        <p14:creationId xmlns:p14="http://schemas.microsoft.com/office/powerpoint/2010/main" val="4746634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386A07-9B0E-4DD0-966D-05A6FEC6CF1D}" type="datetimeFigureOut">
              <a:rPr lang="en-GB" smtClean="0"/>
              <a:t>19/10/2025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90324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386A07-9B0E-4DD0-966D-05A6FEC6CF1D}" type="datetimeFigureOut">
              <a:rPr lang="en-GB" smtClean="0"/>
              <a:t>19/10/2025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37167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386A07-9B0E-4DD0-966D-05A6FEC6CF1D}" type="datetimeFigureOut">
              <a:rPr lang="en-GB" smtClean="0"/>
              <a:t>19/10/2025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90165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86A07-9B0E-4DD0-966D-05A6FEC6CF1D}" type="datetimeFigureOut">
              <a:rPr lang="en-GB" smtClean="0"/>
              <a:t>19/10/2025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28222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86A07-9B0E-4DD0-966D-05A6FEC6CF1D}" type="datetimeFigureOut">
              <a:rPr lang="en-GB" smtClean="0"/>
              <a:t>19/10/2025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31115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86A07-9B0E-4DD0-966D-05A6FEC6CF1D}" type="datetimeFigureOut">
              <a:rPr lang="en-GB" smtClean="0"/>
              <a:t>19/10/2025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314239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6386A07-9B0E-4DD0-966D-05A6FEC6CF1D}" type="datetimeFigureOut">
              <a:rPr lang="en-GB" smtClean="0"/>
              <a:t>19/10/2025</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CCF05CF-F898-445C-9CDA-0242753B88BC}" type="slidenum">
              <a:rPr lang="en-GB" smtClean="0"/>
              <a:t>‹#›</a:t>
            </a:fld>
            <a:endParaRPr lang="en-GB"/>
          </a:p>
        </p:txBody>
      </p:sp>
    </p:spTree>
    <p:extLst>
      <p:ext uri="{BB962C8B-B14F-4D97-AF65-F5344CB8AC3E}">
        <p14:creationId xmlns:p14="http://schemas.microsoft.com/office/powerpoint/2010/main" val="6315694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r>
              <a:rPr lang="en-GB" altLang="en-US" sz="6000" b="1" dirty="0">
                <a:solidFill>
                  <a:schemeClr val="bg1"/>
                </a:solidFill>
                <a:latin typeface="Tuffy" panose="020B0603060100000000" pitchFamily="34" charset="0"/>
              </a:rPr>
              <a:t>Key Stage 1 </a:t>
            </a:r>
            <a:br>
              <a:rPr lang="en-GB" altLang="en-US" sz="6000" b="1" dirty="0">
                <a:solidFill>
                  <a:schemeClr val="bg1"/>
                </a:solidFill>
                <a:latin typeface="Tuffy" panose="020B0603060100000000" pitchFamily="34" charset="0"/>
              </a:rPr>
            </a:br>
            <a:r>
              <a:rPr lang="en-GB" altLang="en-US" sz="6000" b="1" dirty="0">
                <a:solidFill>
                  <a:schemeClr val="bg1"/>
                </a:solidFill>
                <a:latin typeface="Tuffy" panose="020B0603060100000000" pitchFamily="34" charset="0"/>
              </a:rPr>
              <a:t>National Curriculum</a:t>
            </a:r>
            <a:br>
              <a:rPr lang="en-GB" altLang="en-US" sz="6000" b="1" dirty="0">
                <a:solidFill>
                  <a:schemeClr val="bg1"/>
                </a:solidFill>
                <a:latin typeface="Tuffy" panose="020B0603060100000000" pitchFamily="34" charset="0"/>
              </a:rPr>
            </a:br>
            <a:r>
              <a:rPr lang="en-GB" altLang="en-US" sz="6000" b="1" dirty="0">
                <a:solidFill>
                  <a:schemeClr val="bg1"/>
                </a:solidFill>
                <a:latin typeface="Tuffy" panose="020B0603060100000000" pitchFamily="34" charset="0"/>
              </a:rPr>
              <a:t> Assessments</a:t>
            </a: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1523999" y="4549405"/>
            <a:ext cx="9144000" cy="1309255"/>
          </a:xfrm>
        </p:spPr>
        <p:txBody>
          <a:bodyPr/>
          <a:lstStyle/>
          <a:p>
            <a:endParaRPr lang="en-GB" dirty="0"/>
          </a:p>
        </p:txBody>
      </p:sp>
    </p:spTree>
    <p:extLst>
      <p:ext uri="{BB962C8B-B14F-4D97-AF65-F5344CB8AC3E}">
        <p14:creationId xmlns:p14="http://schemas.microsoft.com/office/powerpoint/2010/main" val="44301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Spelling, Punctuation and Grammar: Sample Questions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5" name="Picture 4">
            <a:extLst>
              <a:ext uri="{FF2B5EF4-FFF2-40B4-BE49-F238E27FC236}">
                <a16:creationId xmlns:a16="http://schemas.microsoft.com/office/drawing/2014/main" id="{F3383D8B-344C-DA33-FA25-57C9BE2BA473}"/>
              </a:ext>
            </a:extLst>
          </p:cNvPr>
          <p:cNvPicPr>
            <a:picLocks noChangeAspect="1"/>
          </p:cNvPicPr>
          <p:nvPr/>
        </p:nvPicPr>
        <p:blipFill rotWithShape="1">
          <a:blip r:embed="rId2"/>
          <a:srcRect l="30821" t="25404" r="18321" b="24362"/>
          <a:stretch/>
        </p:blipFill>
        <p:spPr>
          <a:xfrm>
            <a:off x="1886257" y="1743076"/>
            <a:ext cx="8419485" cy="4675336"/>
          </a:xfrm>
          <a:prstGeom prst="rect">
            <a:avLst/>
          </a:prstGeom>
        </p:spPr>
      </p:pic>
    </p:spTree>
    <p:extLst>
      <p:ext uri="{BB962C8B-B14F-4D97-AF65-F5344CB8AC3E}">
        <p14:creationId xmlns:p14="http://schemas.microsoft.com/office/powerpoint/2010/main" val="300618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Spelling, Punctuation and Grammar: Sample Questions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A593BA0A-FA24-A478-D665-0A2D829A8524}"/>
              </a:ext>
            </a:extLst>
          </p:cNvPr>
          <p:cNvPicPr>
            <a:picLocks noChangeAspect="1"/>
          </p:cNvPicPr>
          <p:nvPr/>
        </p:nvPicPr>
        <p:blipFill rotWithShape="1">
          <a:blip r:embed="rId2"/>
          <a:srcRect l="30351" t="25404" r="18320" b="17484"/>
          <a:stretch/>
        </p:blipFill>
        <p:spPr>
          <a:xfrm>
            <a:off x="2215047" y="1743075"/>
            <a:ext cx="7743342" cy="4844008"/>
          </a:xfrm>
          <a:prstGeom prst="rect">
            <a:avLst/>
          </a:prstGeom>
        </p:spPr>
      </p:pic>
    </p:spTree>
    <p:extLst>
      <p:ext uri="{BB962C8B-B14F-4D97-AF65-F5344CB8AC3E}">
        <p14:creationId xmlns:p14="http://schemas.microsoft.com/office/powerpoint/2010/main" val="340728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36EF9818-60E6-F0C2-0CE4-7A5300672B96}"/>
              </a:ext>
            </a:extLst>
          </p:cNvPr>
          <p:cNvSpPr txBox="1"/>
          <p:nvPr/>
        </p:nvSpPr>
        <p:spPr>
          <a:xfrm>
            <a:off x="248355" y="1546622"/>
            <a:ext cx="11367911" cy="4524315"/>
          </a:xfrm>
          <a:prstGeom prst="rect">
            <a:avLst/>
          </a:prstGeom>
          <a:noFill/>
        </p:spPr>
        <p:txBody>
          <a:bodyPr wrap="square">
            <a:spAutoFit/>
          </a:bodyPr>
          <a:lstStyle/>
          <a:p>
            <a:pPr marL="342900" indent="-160338">
              <a:defRPr/>
            </a:pPr>
            <a:r>
              <a:rPr lang="en-GB" sz="2400" dirty="0">
                <a:solidFill>
                  <a:schemeClr val="bg2">
                    <a:lumMod val="10000"/>
                  </a:schemeClr>
                </a:solidFill>
                <a:latin typeface="Tuffy" panose="020B0603060100000000" pitchFamily="34" charset="0"/>
              </a:rPr>
              <a:t>Children will sit two tests: </a:t>
            </a:r>
            <a:r>
              <a:rPr lang="en-GB" sz="2400" b="1" dirty="0">
                <a:solidFill>
                  <a:schemeClr val="bg2">
                    <a:lumMod val="10000"/>
                  </a:schemeClr>
                </a:solidFill>
                <a:latin typeface="Tuffy" panose="020B0603060100000000" pitchFamily="34" charset="0"/>
              </a:rPr>
              <a:t>Paper 1 and Paper 2:</a:t>
            </a:r>
          </a:p>
          <a:p>
            <a:pPr marL="342900" indent="-160338">
              <a:defRPr/>
            </a:pPr>
            <a:endParaRPr lang="en-GB" sz="24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2400" b="1" dirty="0">
                <a:solidFill>
                  <a:schemeClr val="bg2">
                    <a:lumMod val="10000"/>
                  </a:schemeClr>
                </a:solidFill>
                <a:latin typeface="Tuffy" panose="020B0603060100000000" pitchFamily="34" charset="0"/>
              </a:rPr>
              <a:t>Paper 1: Arithmetic</a:t>
            </a:r>
            <a:r>
              <a:rPr lang="en-GB" sz="2400" dirty="0">
                <a:solidFill>
                  <a:schemeClr val="bg2">
                    <a:lumMod val="10000"/>
                  </a:schemeClr>
                </a:solidFill>
                <a:latin typeface="Tuffy" panose="020B0603060100000000" pitchFamily="34" charset="0"/>
              </a:rPr>
              <a:t> - lasts approximately 20 minutes (but this is not strictly timed). It covers calculation methods for all operations.</a:t>
            </a:r>
          </a:p>
          <a:p>
            <a:pPr marL="182562">
              <a:defRPr/>
            </a:pPr>
            <a:endParaRPr lang="en-GB" sz="2400" dirty="0">
              <a:solidFill>
                <a:schemeClr val="bg2">
                  <a:lumMod val="10000"/>
                </a:schemeClr>
              </a:solidFill>
              <a:latin typeface="Tuffy" panose="020B0603060100000000" pitchFamily="34" charset="0"/>
            </a:endParaRPr>
          </a:p>
          <a:p>
            <a:pPr marL="182562">
              <a:defRPr/>
            </a:pPr>
            <a:endParaRPr lang="en-GB" sz="24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2400" b="1" dirty="0">
                <a:solidFill>
                  <a:schemeClr val="bg2">
                    <a:lumMod val="10000"/>
                  </a:schemeClr>
                </a:solidFill>
                <a:latin typeface="Tuffy" panose="020B0603060100000000" pitchFamily="34" charset="0"/>
              </a:rPr>
              <a:t>Paper 2: Reasoning </a:t>
            </a:r>
            <a:r>
              <a:rPr lang="en-GB" sz="2400" dirty="0">
                <a:solidFill>
                  <a:schemeClr val="bg2">
                    <a:lumMod val="10000"/>
                  </a:schemeClr>
                </a:solidFill>
                <a:latin typeface="Tuffy" panose="020B0603060100000000" pitchFamily="34" charset="0"/>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Tree>
    <p:extLst>
      <p:ext uri="{BB962C8B-B14F-4D97-AF65-F5344CB8AC3E}">
        <p14:creationId xmlns:p14="http://schemas.microsoft.com/office/powerpoint/2010/main" val="256649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686B91A8-A81B-CFB8-51AB-4457D5B4A3B3}"/>
              </a:ext>
            </a:extLst>
          </p:cNvPr>
          <p:cNvPicPr>
            <a:picLocks noChangeAspect="1"/>
          </p:cNvPicPr>
          <p:nvPr/>
        </p:nvPicPr>
        <p:blipFill rotWithShape="1">
          <a:blip r:embed="rId2"/>
          <a:srcRect l="31574" t="26145" r="27778" b="19410"/>
          <a:stretch/>
        </p:blipFill>
        <p:spPr>
          <a:xfrm>
            <a:off x="2655473" y="1242092"/>
            <a:ext cx="7297740" cy="5495691"/>
          </a:xfrm>
          <a:prstGeom prst="rect">
            <a:avLst/>
          </a:prstGeom>
        </p:spPr>
      </p:pic>
    </p:spTree>
    <p:extLst>
      <p:ext uri="{BB962C8B-B14F-4D97-AF65-F5344CB8AC3E}">
        <p14:creationId xmlns:p14="http://schemas.microsoft.com/office/powerpoint/2010/main" val="409645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5" name="Picture 4">
            <a:extLst>
              <a:ext uri="{FF2B5EF4-FFF2-40B4-BE49-F238E27FC236}">
                <a16:creationId xmlns:a16="http://schemas.microsoft.com/office/drawing/2014/main" id="{C11D3F2E-DFED-9A41-D9ED-0F9B34547BC4}"/>
              </a:ext>
            </a:extLst>
          </p:cNvPr>
          <p:cNvPicPr>
            <a:picLocks noChangeAspect="1"/>
          </p:cNvPicPr>
          <p:nvPr/>
        </p:nvPicPr>
        <p:blipFill rotWithShape="1">
          <a:blip r:embed="rId2"/>
          <a:srcRect l="31018" t="24185" r="23055" b="15374"/>
          <a:stretch/>
        </p:blipFill>
        <p:spPr>
          <a:xfrm>
            <a:off x="2246489" y="1375469"/>
            <a:ext cx="7134579" cy="5279013"/>
          </a:xfrm>
          <a:prstGeom prst="rect">
            <a:avLst/>
          </a:prstGeom>
        </p:spPr>
      </p:pic>
    </p:spTree>
    <p:extLst>
      <p:ext uri="{BB962C8B-B14F-4D97-AF65-F5344CB8AC3E}">
        <p14:creationId xmlns:p14="http://schemas.microsoft.com/office/powerpoint/2010/main" val="199218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F7689DF7-B8A5-A39D-AC3C-6469F263341E}"/>
              </a:ext>
            </a:extLst>
          </p:cNvPr>
          <p:cNvPicPr>
            <a:picLocks noChangeAspect="1"/>
          </p:cNvPicPr>
          <p:nvPr/>
        </p:nvPicPr>
        <p:blipFill rotWithShape="1">
          <a:blip r:embed="rId2"/>
          <a:srcRect l="31758" t="24988" r="23945" b="16233"/>
          <a:stretch/>
        </p:blipFill>
        <p:spPr>
          <a:xfrm>
            <a:off x="2767012" y="1451351"/>
            <a:ext cx="6905626" cy="5151816"/>
          </a:xfrm>
          <a:prstGeom prst="rect">
            <a:avLst/>
          </a:prstGeom>
        </p:spPr>
      </p:pic>
    </p:spTree>
    <p:extLst>
      <p:ext uri="{BB962C8B-B14F-4D97-AF65-F5344CB8AC3E}">
        <p14:creationId xmlns:p14="http://schemas.microsoft.com/office/powerpoint/2010/main" val="121783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Assessment and Reporting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568561" y="2178935"/>
            <a:ext cx="11025128" cy="3416320"/>
          </a:xfrm>
          <a:prstGeom prst="rect">
            <a:avLst/>
          </a:prstGeom>
          <a:noFill/>
        </p:spPr>
        <p:txBody>
          <a:bodyPr wrap="square">
            <a:spAutoFit/>
          </a:bodyPr>
          <a:lstStyle/>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Children are described as working towards, working at and working at greater depth according to the Year 2 expectations of the curriculum. </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182562">
              <a:defRPr/>
            </a:pPr>
            <a:endParaRPr lang="en-GB" sz="2400" dirty="0">
              <a:solidFill>
                <a:schemeClr val="bg2">
                  <a:lumMod val="10000"/>
                </a:schemeClr>
              </a:solidFill>
              <a:latin typeface="Tuffy" panose="020B0603060100000000" pitchFamily="34" charset="0"/>
            </a:endParaRPr>
          </a:p>
          <a:p>
            <a:pPr marL="182562">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The curriculum is rigorous and sets high expectations.</a:t>
            </a:r>
          </a:p>
          <a:p>
            <a:pPr marL="182562">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Test scores are reported as ‘scaled scores’.</a:t>
            </a:r>
          </a:p>
        </p:txBody>
      </p:sp>
    </p:spTree>
    <p:extLst>
      <p:ext uri="{BB962C8B-B14F-4D97-AF65-F5344CB8AC3E}">
        <p14:creationId xmlns:p14="http://schemas.microsoft.com/office/powerpoint/2010/main" val="151590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Scaled Scores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1467735"/>
            <a:ext cx="11025128" cy="4524315"/>
          </a:xfrm>
          <a:prstGeom prst="rect">
            <a:avLst/>
          </a:prstGeom>
          <a:noFill/>
        </p:spPr>
        <p:txBody>
          <a:bodyPr wrap="square">
            <a:spAutoFit/>
          </a:bodyPr>
          <a:lstStyle/>
          <a:p>
            <a:pPr marL="182562">
              <a:defRPr/>
            </a:pPr>
            <a:r>
              <a:rPr lang="en-GB" sz="24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Tree>
    <p:extLst>
      <p:ext uri="{BB962C8B-B14F-4D97-AF65-F5344CB8AC3E}">
        <p14:creationId xmlns:p14="http://schemas.microsoft.com/office/powerpoint/2010/main" val="351149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Scaled Scores: Examples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1324104"/>
            <a:ext cx="11025128" cy="4616648"/>
          </a:xfrm>
          <a:prstGeom prst="rect">
            <a:avLst/>
          </a:prstGeom>
          <a:noFill/>
        </p:spPr>
        <p:txBody>
          <a:bodyPr wrap="square">
            <a:spAutoFit/>
          </a:bodyPr>
          <a:lstStyle/>
          <a:p>
            <a:pPr marL="182562">
              <a:defRPr/>
            </a:pPr>
            <a:endParaRPr lang="en-GB" sz="2100" dirty="0">
              <a:solidFill>
                <a:schemeClr val="bg2">
                  <a:lumMod val="10000"/>
                </a:schemeClr>
              </a:solidFill>
              <a:latin typeface="Tuffy" panose="020B0603060100000000" pitchFamily="34" charset="0"/>
            </a:endParaRPr>
          </a:p>
          <a:p>
            <a:pPr marL="182562">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Tree>
    <p:extLst>
      <p:ext uri="{BB962C8B-B14F-4D97-AF65-F5344CB8AC3E}">
        <p14:creationId xmlns:p14="http://schemas.microsoft.com/office/powerpoint/2010/main" val="193725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Teacher Assessments/Results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2007010"/>
            <a:ext cx="11025128" cy="3046988"/>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They are marked in school, and an overall grading based on the whole year’s work will be made.</a:t>
            </a:r>
          </a:p>
          <a:p>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Moderation often takes place to ensure consistency across schools.</a:t>
            </a:r>
          </a:p>
        </p:txBody>
      </p:sp>
    </p:spTree>
    <p:extLst>
      <p:ext uri="{BB962C8B-B14F-4D97-AF65-F5344CB8AC3E}">
        <p14:creationId xmlns:p14="http://schemas.microsoft.com/office/powerpoint/2010/main" val="89586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25000" lnSpcReduction="20000"/>
          </a:bodyPr>
          <a:lstStyle/>
          <a:p>
            <a:r>
              <a:rPr lang="en-GB" altLang="en-US" sz="24000" b="1" dirty="0">
                <a:solidFill>
                  <a:schemeClr val="bg1"/>
                </a:solidFill>
                <a:latin typeface="Tuffy" panose="020B0603060100000000" pitchFamily="34" charset="0"/>
              </a:rPr>
              <a:t>The SAT Assessments</a:t>
            </a:r>
          </a:p>
          <a:p>
            <a:endParaRPr lang="en-GB" altLang="en-US" sz="9600" b="1" dirty="0">
              <a:solidFill>
                <a:schemeClr val="bg1"/>
              </a:solidFill>
              <a:latin typeface="Tuffy" panose="020B0603060100000000" pitchFamily="34" charset="0"/>
            </a:endParaRPr>
          </a:p>
          <a:p>
            <a:pPr marL="182562" algn="l">
              <a:defRPr/>
            </a:pPr>
            <a:r>
              <a:rPr lang="en-GB" sz="9600" dirty="0">
                <a:solidFill>
                  <a:schemeClr val="bg2">
                    <a:lumMod val="10000"/>
                  </a:schemeClr>
                </a:solidFill>
                <a:latin typeface="Tuffy" panose="020B0603060100000000" pitchFamily="34" charset="0"/>
              </a:rPr>
              <a:t>At the end of Year 2, children will take assessments in:</a:t>
            </a:r>
          </a:p>
          <a:p>
            <a:pPr marL="271462" algn="l">
              <a:defRPr/>
            </a:pPr>
            <a:endParaRPr lang="en-GB" sz="9600" dirty="0">
              <a:solidFill>
                <a:schemeClr val="bg2">
                  <a:lumMod val="10000"/>
                </a:schemeClr>
              </a:solidFill>
              <a:latin typeface="Tuffy" panose="020B0603060100000000" pitchFamily="34" charset="0"/>
            </a:endParaRPr>
          </a:p>
          <a:p>
            <a:pPr marL="271462" algn="l">
              <a:defRPr/>
            </a:pPr>
            <a:r>
              <a:rPr lang="en-GB" sz="9600" dirty="0">
                <a:solidFill>
                  <a:schemeClr val="bg2">
                    <a:lumMod val="10000"/>
                  </a:schemeClr>
                </a:solidFill>
                <a:latin typeface="Tuffy" panose="020B0603060100000000" pitchFamily="34" charset="0"/>
              </a:rPr>
              <a:t>- Reading (to inform our teacher-assessed level)</a:t>
            </a:r>
          </a:p>
          <a:p>
            <a:pPr marL="271462" algn="l">
              <a:defRPr/>
            </a:pPr>
            <a:r>
              <a:rPr lang="en-GB" sz="9600" dirty="0">
                <a:solidFill>
                  <a:schemeClr val="bg2">
                    <a:lumMod val="10000"/>
                  </a:schemeClr>
                </a:solidFill>
                <a:latin typeface="Tuffy" panose="020B0603060100000000" pitchFamily="34" charset="0"/>
              </a:rPr>
              <a:t>- Maths (to inform our teacher-assessed level)</a:t>
            </a:r>
          </a:p>
          <a:p>
            <a:pPr marL="271462" algn="l">
              <a:defRPr/>
            </a:pPr>
            <a:r>
              <a:rPr lang="en-GB" sz="9600" dirty="0">
                <a:solidFill>
                  <a:schemeClr val="bg2">
                    <a:lumMod val="10000"/>
                  </a:schemeClr>
                </a:solidFill>
                <a:latin typeface="Tuffy" panose="020B0603060100000000" pitchFamily="34" charset="0"/>
              </a:rPr>
              <a:t>- Grammar, Punctuation and Spelling (to inform our teacher-assessed level in Writing). </a:t>
            </a:r>
          </a:p>
          <a:p>
            <a:pPr marL="182562">
              <a:defRPr/>
            </a:pPr>
            <a:endParaRPr lang="en-GB" sz="9600" dirty="0">
              <a:solidFill>
                <a:schemeClr val="bg2">
                  <a:lumMod val="10000"/>
                </a:schemeClr>
              </a:solidFill>
              <a:latin typeface="Tuffy" panose="020B0603060100000000" pitchFamily="34" charset="0"/>
            </a:endParaRPr>
          </a:p>
          <a:p>
            <a:pPr marL="182562">
              <a:defRPr/>
            </a:pPr>
            <a:endParaRPr lang="en-GB" sz="9600" dirty="0">
              <a:solidFill>
                <a:schemeClr val="bg2">
                  <a:lumMod val="10000"/>
                </a:schemeClr>
              </a:solidFill>
              <a:latin typeface="Tuffy" panose="020B0603060100000000" pitchFamily="34" charset="0"/>
            </a:endParaRPr>
          </a:p>
          <a:p>
            <a:pPr marL="182562">
              <a:defRPr/>
            </a:pPr>
            <a:r>
              <a:rPr lang="en-GB" sz="11200" b="1" dirty="0">
                <a:solidFill>
                  <a:schemeClr val="bg2">
                    <a:lumMod val="10000"/>
                  </a:schemeClr>
                </a:solidFill>
                <a:latin typeface="Tuffy" panose="020B0603060100000000" pitchFamily="34" charset="0"/>
              </a:rPr>
              <a:t>All assessment are due to take place in May this year. </a:t>
            </a:r>
          </a:p>
          <a:p>
            <a:endParaRPr lang="en-GB" altLang="en-US" sz="2000" b="1" dirty="0">
              <a:solidFill>
                <a:schemeClr val="bg1"/>
              </a:solidFill>
              <a:latin typeface="Tuffy" panose="020B0603060100000000" pitchFamily="34" charset="0"/>
            </a:endParaRPr>
          </a:p>
          <a:p>
            <a:endParaRPr lang="en-GB" dirty="0"/>
          </a:p>
        </p:txBody>
      </p:sp>
    </p:spTree>
    <p:extLst>
      <p:ext uri="{BB962C8B-B14F-4D97-AF65-F5344CB8AC3E}">
        <p14:creationId xmlns:p14="http://schemas.microsoft.com/office/powerpoint/2010/main" val="309907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How you can help your child</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1266230"/>
            <a:ext cx="11025128" cy="4893647"/>
          </a:xfrm>
          <a:prstGeom prst="rect">
            <a:avLst/>
          </a:prstGeom>
          <a:noFill/>
        </p:spPr>
        <p:txBody>
          <a:bodyPr wrap="square">
            <a:spAutoFit/>
          </a:bodyPr>
          <a:lstStyle/>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Make sure your child has a good sleep and healthy breakfast every morning!</a:t>
            </a:r>
          </a:p>
        </p:txBody>
      </p:sp>
    </p:spTree>
    <p:extLst>
      <p:ext uri="{BB962C8B-B14F-4D97-AF65-F5344CB8AC3E}">
        <p14:creationId xmlns:p14="http://schemas.microsoft.com/office/powerpoint/2010/main" val="341566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How you can help your child with Reading</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791779" y="1671344"/>
            <a:ext cx="11025128" cy="4524315"/>
          </a:xfrm>
          <a:prstGeom prst="rect">
            <a:avLst/>
          </a:prstGeom>
          <a:noFill/>
        </p:spPr>
        <p:txBody>
          <a:bodyPr wrap="square">
            <a:spAutoFit/>
          </a:bodyPr>
          <a:lstStyle/>
          <a:p>
            <a:pPr marL="182562">
              <a:defRPr/>
            </a:pPr>
            <a:r>
              <a:rPr lang="en-GB" dirty="0">
                <a:solidFill>
                  <a:schemeClr val="bg2">
                    <a:lumMod val="10000"/>
                  </a:schemeClr>
                </a:solidFill>
                <a:latin typeface="Tuffy" panose="020B0603060100000000" pitchFamily="34" charset="0"/>
              </a:rPr>
              <a:t>Listening to your child read can take many forms:</a:t>
            </a:r>
          </a:p>
          <a:p>
            <a:pPr marL="182562">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p:txBody>
      </p:sp>
    </p:spTree>
    <p:extLst>
      <p:ext uri="{BB962C8B-B14F-4D97-AF65-F5344CB8AC3E}">
        <p14:creationId xmlns:p14="http://schemas.microsoft.com/office/powerpoint/2010/main" val="2987524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How you can help your child with Writing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791779" y="1671344"/>
            <a:ext cx="11025128" cy="4524315"/>
          </a:xfrm>
          <a:prstGeom prst="rect">
            <a:avLst/>
          </a:prstGeom>
          <a:noFill/>
        </p:spPr>
        <p:txBody>
          <a:bodyPr wrap="square">
            <a:spAutoFit/>
          </a:bodyPr>
          <a:lstStyle/>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Show your appreciation: praise and encourage, even for small successes!</a:t>
            </a:r>
          </a:p>
        </p:txBody>
      </p:sp>
    </p:spTree>
    <p:extLst>
      <p:ext uri="{BB962C8B-B14F-4D97-AF65-F5344CB8AC3E}">
        <p14:creationId xmlns:p14="http://schemas.microsoft.com/office/powerpoint/2010/main" val="179608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How you can help your child with 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791779" y="1671344"/>
            <a:ext cx="11025128" cy="4801314"/>
          </a:xfrm>
          <a:prstGeom prst="rect">
            <a:avLst/>
          </a:prstGeom>
          <a:noFill/>
        </p:spPr>
        <p:txBody>
          <a:bodyPr wrap="square">
            <a:spAutoFit/>
          </a:bodyPr>
          <a:lstStyle/>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Play times tables games/ TT Rockstars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800" dirty="0">
                <a:solidFill>
                  <a:schemeClr val="bg2">
                    <a:lumMod val="10000"/>
                  </a:schemeClr>
                </a:solidFill>
                <a:latin typeface="Tuffy" panose="020B0603060100000000" pitchFamily="34" charset="0"/>
              </a:rPr>
              <a:t>draughts or chess.</a:t>
            </a:r>
          </a:p>
        </p:txBody>
      </p:sp>
    </p:spTree>
    <p:extLst>
      <p:ext uri="{BB962C8B-B14F-4D97-AF65-F5344CB8AC3E}">
        <p14:creationId xmlns:p14="http://schemas.microsoft.com/office/powerpoint/2010/main" val="249385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Assessment</a:t>
            </a:r>
          </a:p>
          <a:p>
            <a:endParaRPr lang="en-GB" altLang="en-US" sz="2000" b="1" dirty="0">
              <a:solidFill>
                <a:schemeClr val="bg1"/>
              </a:solidFill>
              <a:latin typeface="Tuffy" panose="020B0603060100000000" pitchFamily="34" charset="0"/>
            </a:endParaRPr>
          </a:p>
          <a:p>
            <a:endParaRPr lang="en-GB" dirty="0"/>
          </a:p>
        </p:txBody>
      </p:sp>
      <p:sp>
        <p:nvSpPr>
          <p:cNvPr id="4" name="TextBox 3">
            <a:extLst>
              <a:ext uri="{FF2B5EF4-FFF2-40B4-BE49-F238E27FC236}">
                <a16:creationId xmlns:a16="http://schemas.microsoft.com/office/drawing/2014/main" id="{392E8493-7308-AF17-90F8-2D46C55B7CED}"/>
              </a:ext>
            </a:extLst>
          </p:cNvPr>
          <p:cNvSpPr txBox="1"/>
          <p:nvPr/>
        </p:nvSpPr>
        <p:spPr>
          <a:xfrm>
            <a:off x="810229" y="1546209"/>
            <a:ext cx="10336192" cy="4985980"/>
          </a:xfrm>
          <a:prstGeom prst="rect">
            <a:avLst/>
          </a:prstGeom>
          <a:noFill/>
        </p:spPr>
        <p:txBody>
          <a:bodyPr wrap="square" rtlCol="0">
            <a:spAutoFit/>
          </a:bodyPr>
          <a:lstStyle/>
          <a:p>
            <a:pPr marL="182562">
              <a:defRPr/>
            </a:pPr>
            <a:r>
              <a:rPr lang="en-GB" sz="2000" dirty="0">
                <a:solidFill>
                  <a:schemeClr val="bg1"/>
                </a:solidFill>
                <a:latin typeface="Tuffy" panose="020B0603060100000000" pitchFamily="34" charset="0"/>
              </a:rPr>
              <a:t>The Reading Test consists of two separate papers:</a:t>
            </a:r>
          </a:p>
          <a:p>
            <a:pPr marL="182562">
              <a:defRPr/>
            </a:pPr>
            <a:endParaRPr lang="en-GB" sz="2000" dirty="0">
              <a:solidFill>
                <a:schemeClr val="bg1"/>
              </a:solidFill>
              <a:latin typeface="Tuffy" panose="020B0603060100000000" pitchFamily="34" charset="0"/>
            </a:endParaRPr>
          </a:p>
          <a:p>
            <a:pPr marL="342900" indent="-160338">
              <a:buFont typeface="Arial" panose="020B0604020202020204" pitchFamily="34" charset="0"/>
              <a:buChar char="•"/>
              <a:defRPr/>
            </a:pPr>
            <a:r>
              <a:rPr lang="en-GB" sz="2000" b="1" dirty="0">
                <a:solidFill>
                  <a:schemeClr val="bg1"/>
                </a:solidFill>
                <a:latin typeface="Tuffy" panose="020B0603060100000000" pitchFamily="34" charset="0"/>
              </a:rPr>
              <a:t>Paper 1 </a:t>
            </a:r>
            <a:r>
              <a:rPr lang="en-GB" sz="2000" dirty="0">
                <a:solidFill>
                  <a:schemeClr val="bg1"/>
                </a:solidFill>
                <a:latin typeface="Tuffy" panose="020B0603060100000000" pitchFamily="34" charset="0"/>
              </a:rPr>
              <a:t>– 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2000" dirty="0">
              <a:solidFill>
                <a:schemeClr val="bg1"/>
              </a:solidFill>
              <a:latin typeface="Tuffy" panose="020B0603060100000000" pitchFamily="34" charset="0"/>
            </a:endParaRPr>
          </a:p>
          <a:p>
            <a:pPr marL="342900" indent="-160338">
              <a:buFont typeface="Arial" panose="020B0604020202020204" pitchFamily="34" charset="0"/>
              <a:buChar char="•"/>
              <a:defRPr/>
            </a:pPr>
            <a:endParaRPr lang="en-GB" sz="2000" dirty="0">
              <a:solidFill>
                <a:schemeClr val="bg1"/>
              </a:solidFill>
              <a:latin typeface="Tuffy" panose="020B0603060100000000" pitchFamily="34" charset="0"/>
            </a:endParaRPr>
          </a:p>
          <a:p>
            <a:pPr marL="182562">
              <a:defRPr/>
            </a:pPr>
            <a:endParaRPr lang="en-GB" sz="2000" dirty="0">
              <a:solidFill>
                <a:schemeClr val="bg1"/>
              </a:solidFill>
              <a:latin typeface="Tuffy" panose="020B0603060100000000" pitchFamily="34" charset="0"/>
            </a:endParaRPr>
          </a:p>
          <a:p>
            <a:pPr marL="342900" indent="-160338">
              <a:buFont typeface="Arial" panose="020B0604020202020204" pitchFamily="34" charset="0"/>
              <a:buChar char="•"/>
              <a:defRPr/>
            </a:pPr>
            <a:r>
              <a:rPr lang="en-GB" sz="2000" b="1" dirty="0">
                <a:solidFill>
                  <a:schemeClr val="bg1"/>
                </a:solidFill>
                <a:latin typeface="Tuffy" panose="020B0603060100000000" pitchFamily="34" charset="0"/>
              </a:rPr>
              <a:t>Paper 2 </a:t>
            </a:r>
            <a:r>
              <a:rPr lang="en-GB" sz="2000" dirty="0">
                <a:solidFill>
                  <a:schemeClr val="bg1"/>
                </a:solidFill>
                <a:latin typeface="Tuffy" panose="020B0603060100000000" pitchFamily="34" charset="0"/>
              </a:rPr>
              <a:t>– 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2000" dirty="0">
              <a:solidFill>
                <a:schemeClr val="bg1"/>
              </a:solidFill>
              <a:latin typeface="Tuffy" panose="020B0603060100000000" pitchFamily="34" charset="0"/>
            </a:endParaRPr>
          </a:p>
          <a:p>
            <a:pPr marL="182562" algn="ctr">
              <a:defRPr/>
            </a:pPr>
            <a:r>
              <a:rPr lang="en-GB" sz="2000" dirty="0">
                <a:solidFill>
                  <a:schemeClr val="bg1"/>
                </a:solidFill>
                <a:latin typeface="Tuffy" panose="020B0603060100000000" pitchFamily="34" charset="0"/>
              </a:rPr>
              <a:t>The texts will cover a range of poetry, fiction and non-fiction.</a:t>
            </a:r>
          </a:p>
          <a:p>
            <a:endParaRPr lang="en-GB" dirty="0"/>
          </a:p>
        </p:txBody>
      </p:sp>
    </p:spTree>
    <p:extLst>
      <p:ext uri="{BB962C8B-B14F-4D97-AF65-F5344CB8AC3E}">
        <p14:creationId xmlns:p14="http://schemas.microsoft.com/office/powerpoint/2010/main" val="93788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6" name="Picture 5">
            <a:extLst>
              <a:ext uri="{FF2B5EF4-FFF2-40B4-BE49-F238E27FC236}">
                <a16:creationId xmlns:a16="http://schemas.microsoft.com/office/drawing/2014/main" id="{DBC71BA0-10A6-2A0B-DF05-7E676D62C945}"/>
              </a:ext>
            </a:extLst>
          </p:cNvPr>
          <p:cNvPicPr>
            <a:picLocks noChangeAspect="1"/>
          </p:cNvPicPr>
          <p:nvPr/>
        </p:nvPicPr>
        <p:blipFill rotWithShape="1">
          <a:blip r:embed="rId2"/>
          <a:srcRect l="30926" t="25009" r="19444" b="21468"/>
          <a:stretch/>
        </p:blipFill>
        <p:spPr>
          <a:xfrm>
            <a:off x="1738488" y="1580172"/>
            <a:ext cx="8376356" cy="5078947"/>
          </a:xfrm>
          <a:prstGeom prst="rect">
            <a:avLst/>
          </a:prstGeom>
        </p:spPr>
      </p:pic>
    </p:spTree>
    <p:extLst>
      <p:ext uri="{BB962C8B-B14F-4D97-AF65-F5344CB8AC3E}">
        <p14:creationId xmlns:p14="http://schemas.microsoft.com/office/powerpoint/2010/main" val="424566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5" name="Picture 4">
            <a:extLst>
              <a:ext uri="{FF2B5EF4-FFF2-40B4-BE49-F238E27FC236}">
                <a16:creationId xmlns:a16="http://schemas.microsoft.com/office/drawing/2014/main" id="{DDAD2D05-5970-C438-BFE6-15FE69BBCC14}"/>
              </a:ext>
            </a:extLst>
          </p:cNvPr>
          <p:cNvPicPr>
            <a:picLocks noChangeAspect="1"/>
          </p:cNvPicPr>
          <p:nvPr/>
        </p:nvPicPr>
        <p:blipFill rotWithShape="1">
          <a:blip r:embed="rId2"/>
          <a:srcRect l="30586" t="25404" r="19375" b="23112"/>
          <a:stretch/>
        </p:blipFill>
        <p:spPr>
          <a:xfrm>
            <a:off x="1781174" y="1580172"/>
            <a:ext cx="8629650" cy="4991860"/>
          </a:xfrm>
          <a:prstGeom prst="rect">
            <a:avLst/>
          </a:prstGeom>
        </p:spPr>
      </p:pic>
    </p:spTree>
    <p:extLst>
      <p:ext uri="{BB962C8B-B14F-4D97-AF65-F5344CB8AC3E}">
        <p14:creationId xmlns:p14="http://schemas.microsoft.com/office/powerpoint/2010/main" val="327414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6" name="Picture 5">
            <a:extLst>
              <a:ext uri="{FF2B5EF4-FFF2-40B4-BE49-F238E27FC236}">
                <a16:creationId xmlns:a16="http://schemas.microsoft.com/office/drawing/2014/main" id="{1C1FBEF2-5239-9309-A9CD-4209626EC60D}"/>
              </a:ext>
            </a:extLst>
          </p:cNvPr>
          <p:cNvPicPr>
            <a:picLocks noChangeAspect="1"/>
          </p:cNvPicPr>
          <p:nvPr/>
        </p:nvPicPr>
        <p:blipFill rotWithShape="1">
          <a:blip r:embed="rId2"/>
          <a:srcRect l="30281" t="25197" r="19681" b="14566"/>
          <a:stretch/>
        </p:blipFill>
        <p:spPr>
          <a:xfrm>
            <a:off x="2543175" y="1531846"/>
            <a:ext cx="7486650" cy="5055237"/>
          </a:xfrm>
          <a:prstGeom prst="rect">
            <a:avLst/>
          </a:prstGeom>
        </p:spPr>
      </p:pic>
    </p:spTree>
    <p:extLst>
      <p:ext uri="{BB962C8B-B14F-4D97-AF65-F5344CB8AC3E}">
        <p14:creationId xmlns:p14="http://schemas.microsoft.com/office/powerpoint/2010/main" val="91989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5" name="Picture 4">
            <a:extLst>
              <a:ext uri="{FF2B5EF4-FFF2-40B4-BE49-F238E27FC236}">
                <a16:creationId xmlns:a16="http://schemas.microsoft.com/office/drawing/2014/main" id="{C07772F3-4D7B-A27F-F21F-34F3B1BAD1F5}"/>
              </a:ext>
            </a:extLst>
          </p:cNvPr>
          <p:cNvPicPr>
            <a:picLocks noChangeAspect="1"/>
          </p:cNvPicPr>
          <p:nvPr/>
        </p:nvPicPr>
        <p:blipFill rotWithShape="1">
          <a:blip r:embed="rId2"/>
          <a:srcRect l="30586" t="25405" r="19375" b="17692"/>
          <a:stretch/>
        </p:blipFill>
        <p:spPr>
          <a:xfrm>
            <a:off x="2228850" y="1514709"/>
            <a:ext cx="7958138" cy="5087991"/>
          </a:xfrm>
          <a:prstGeom prst="rect">
            <a:avLst/>
          </a:prstGeom>
        </p:spPr>
      </p:pic>
    </p:spTree>
    <p:extLst>
      <p:ext uri="{BB962C8B-B14F-4D97-AF65-F5344CB8AC3E}">
        <p14:creationId xmlns:p14="http://schemas.microsoft.com/office/powerpoint/2010/main" val="313418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85000" lnSpcReduction="10000"/>
          </a:bodyPr>
          <a:lstStyle/>
          <a:p>
            <a:r>
              <a:rPr lang="en-GB" altLang="en-US" sz="7100" b="1" dirty="0">
                <a:solidFill>
                  <a:schemeClr val="bg1"/>
                </a:solidFill>
                <a:latin typeface="Tuffy" panose="020B0603060100000000" pitchFamily="34" charset="0"/>
              </a:rPr>
              <a:t>Spelling, Punctuation and Grammar</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7" name="TextBox 6">
            <a:extLst>
              <a:ext uri="{FF2B5EF4-FFF2-40B4-BE49-F238E27FC236}">
                <a16:creationId xmlns:a16="http://schemas.microsoft.com/office/drawing/2014/main" id="{3F315861-40AB-46E6-86A1-2F9E505C1E2F}"/>
              </a:ext>
            </a:extLst>
          </p:cNvPr>
          <p:cNvSpPr txBox="1"/>
          <p:nvPr/>
        </p:nvSpPr>
        <p:spPr>
          <a:xfrm>
            <a:off x="1489276" y="1028343"/>
            <a:ext cx="9213448" cy="5078313"/>
          </a:xfrm>
          <a:prstGeom prst="rect">
            <a:avLst/>
          </a:prstGeom>
          <a:noFill/>
        </p:spPr>
        <p:txBody>
          <a:bodyPr wrap="square" rtlCol="0">
            <a:spAutoFit/>
          </a:bodyPr>
          <a:lstStyle/>
          <a:p>
            <a:r>
              <a:rPr lang="en-GB" dirty="0">
                <a:solidFill>
                  <a:schemeClr val="bg1"/>
                </a:solidFill>
                <a:latin typeface="Tuffy" panose="020B0603060100000000" charset="0"/>
              </a:rPr>
              <a:t>This year, the spelling, punctuation and grammar test is optional for all Year 2 classes. We will still administer the assessment at Kingsway in order to inform out teacher-assessed writing judgements. </a:t>
            </a:r>
          </a:p>
          <a:p>
            <a:endParaRPr lang="en-GB" dirty="0">
              <a:solidFill>
                <a:schemeClr val="bg1"/>
              </a:solidFill>
              <a:latin typeface="Tuffy" panose="020B0603060100000000" charset="0"/>
            </a:endParaRPr>
          </a:p>
          <a:p>
            <a:r>
              <a:rPr lang="en-GB" dirty="0">
                <a:solidFill>
                  <a:schemeClr val="bg1"/>
                </a:solidFill>
                <a:latin typeface="Tuffy" panose="020B0603060100000000" charset="0"/>
              </a:rPr>
              <a:t>The test consists of 2 separate papers: </a:t>
            </a:r>
          </a:p>
          <a:p>
            <a:endParaRPr lang="en-GB" b="1" dirty="0">
              <a:solidFill>
                <a:schemeClr val="bg1"/>
              </a:solidFill>
              <a:latin typeface="Tuffy" panose="020B0603060100000000" charset="0"/>
            </a:endParaRPr>
          </a:p>
          <a:p>
            <a:r>
              <a:rPr lang="en-GB" b="1" dirty="0">
                <a:solidFill>
                  <a:schemeClr val="bg1"/>
                </a:solidFill>
                <a:latin typeface="Tuffy" panose="020B0603060100000000" charset="0"/>
              </a:rPr>
              <a:t>Paper 1: SPELLING </a:t>
            </a:r>
          </a:p>
          <a:p>
            <a:r>
              <a:rPr lang="en-GB" dirty="0">
                <a:solidFill>
                  <a:schemeClr val="bg1"/>
                </a:solidFill>
                <a:latin typeface="Tuffy" panose="020B0603060100000000" charset="0"/>
              </a:rPr>
              <a:t>The pupils spell 20 missing words within a </a:t>
            </a:r>
            <a:r>
              <a:rPr lang="en-GB">
                <a:solidFill>
                  <a:schemeClr val="bg1"/>
                </a:solidFill>
                <a:latin typeface="Tuffy" panose="020B0603060100000000" charset="0"/>
              </a:rPr>
              <a:t>test booklet</a:t>
            </a:r>
            <a:r>
              <a:rPr lang="en-GB" dirty="0">
                <a:solidFill>
                  <a:schemeClr val="bg1"/>
                </a:solidFill>
                <a:latin typeface="Tuffy" panose="020B0603060100000000" charset="0"/>
              </a:rPr>
              <a:t>. The test is expected to take approximately 15 minutes to complete, but is not strictly timed. </a:t>
            </a:r>
          </a:p>
          <a:p>
            <a:endParaRPr lang="en-GB" dirty="0">
              <a:solidFill>
                <a:schemeClr val="bg1"/>
              </a:solidFill>
              <a:latin typeface="Tuffy" panose="020B0603060100000000" charset="0"/>
            </a:endParaRPr>
          </a:p>
          <a:p>
            <a:endParaRPr lang="en-GB" dirty="0">
              <a:solidFill>
                <a:schemeClr val="bg1"/>
              </a:solidFill>
              <a:latin typeface="Tuffy" panose="020B0603060100000000" charset="0"/>
            </a:endParaRPr>
          </a:p>
          <a:p>
            <a:r>
              <a:rPr lang="en-GB" b="1" dirty="0">
                <a:solidFill>
                  <a:schemeClr val="bg1"/>
                </a:solidFill>
                <a:latin typeface="Tuffy" panose="020B0603060100000000" charset="0"/>
              </a:rPr>
              <a:t>Paper 2: GRAMMER, PUNCTUATION AND VOACBULARLY</a:t>
            </a:r>
          </a:p>
          <a:p>
            <a:r>
              <a:rPr lang="en-GB" dirty="0">
                <a:solidFill>
                  <a:schemeClr val="bg1"/>
                </a:solidFill>
                <a:latin typeface="Tuffy" panose="020B0603060100000000" charset="0"/>
              </a:rPr>
              <a:t>A combined question and answer booklet focusing on pupils’ knowledge of grammar, punctuation and vocabulary.</a:t>
            </a:r>
          </a:p>
          <a:p>
            <a:endParaRPr lang="en-GB" dirty="0">
              <a:solidFill>
                <a:schemeClr val="bg1"/>
              </a:solidFill>
              <a:latin typeface="Tuffy" panose="020B0603060100000000" charset="0"/>
            </a:endParaRPr>
          </a:p>
          <a:p>
            <a:endParaRPr lang="en-GB" dirty="0">
              <a:solidFill>
                <a:schemeClr val="bg1"/>
              </a:solidFill>
              <a:latin typeface="Tuffy" panose="020B0603060100000000" charset="0"/>
            </a:endParaRPr>
          </a:p>
          <a:p>
            <a:r>
              <a:rPr lang="en-GB" dirty="0">
                <a:solidFill>
                  <a:schemeClr val="bg1"/>
                </a:solidFill>
                <a:latin typeface="Tuffy" panose="020B0603060100000000" charset="0"/>
              </a:rPr>
              <a:t>Pupils will have approximately 20 minutes to complete the questions in the test paper, but it is not strictly timed. </a:t>
            </a:r>
          </a:p>
        </p:txBody>
      </p:sp>
    </p:spTree>
    <p:extLst>
      <p:ext uri="{BB962C8B-B14F-4D97-AF65-F5344CB8AC3E}">
        <p14:creationId xmlns:p14="http://schemas.microsoft.com/office/powerpoint/2010/main" val="21032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Spelling, Punctuation and Grammar: Sample Questions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7EE1868D-5609-3FA6-CEFF-27DAA429E93D}"/>
              </a:ext>
            </a:extLst>
          </p:cNvPr>
          <p:cNvPicPr>
            <a:picLocks noChangeAspect="1"/>
          </p:cNvPicPr>
          <p:nvPr/>
        </p:nvPicPr>
        <p:blipFill rotWithShape="1">
          <a:blip r:embed="rId2"/>
          <a:srcRect l="31055" t="25821" r="19492" b="18318"/>
          <a:stretch/>
        </p:blipFill>
        <p:spPr>
          <a:xfrm>
            <a:off x="2371726" y="1771649"/>
            <a:ext cx="7443788" cy="4727335"/>
          </a:xfrm>
          <a:prstGeom prst="rect">
            <a:avLst/>
          </a:prstGeom>
        </p:spPr>
      </p:pic>
    </p:spTree>
    <p:extLst>
      <p:ext uri="{BB962C8B-B14F-4D97-AF65-F5344CB8AC3E}">
        <p14:creationId xmlns:p14="http://schemas.microsoft.com/office/powerpoint/2010/main" val="187271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3</TotalTime>
  <Words>1354</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Corbel</vt:lpstr>
      <vt:lpstr>Tuffy</vt:lpstr>
      <vt:lpstr>Wingdings</vt:lpstr>
      <vt:lpstr>Banded</vt:lpstr>
      <vt:lpstr>Key Stage 1  National Curriculum  Assessments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1  National Curriculum  Assessments</dc:title>
  <dc:creator>L Connelly KCP</dc:creator>
  <cp:lastModifiedBy>Headteacher</cp:lastModifiedBy>
  <cp:revision>4</cp:revision>
  <dcterms:created xsi:type="dcterms:W3CDTF">2023-03-09T10:17:42Z</dcterms:created>
  <dcterms:modified xsi:type="dcterms:W3CDTF">2025-10-19T20:46:25Z</dcterms:modified>
</cp:coreProperties>
</file>