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883" autoAdjust="0"/>
    <p:restoredTop sz="94660"/>
  </p:normalViewPr>
  <p:slideViewPr>
    <p:cSldViewPr snapToGrid="0">
      <p:cViewPr varScale="1">
        <p:scale>
          <a:sx n="67" d="100"/>
          <a:sy n="67" d="100"/>
        </p:scale>
        <p:origin x="60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en-US"/>
              <a:t>Click to edit Master title style</a:t>
            </a:r>
            <a:endParaRPr lang="en-US" dirty="0"/>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6386A07-9B0E-4DD0-966D-05A6FEC6CF1D}" type="datetimeFigureOut">
              <a:rPr lang="en-GB" smtClean="0"/>
              <a:t>19/10/2025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CCF05CF-F898-445C-9CDA-0242753B88BC}" type="slidenum">
              <a:rPr lang="en-GB" smtClean="0"/>
              <a:t>‹#›</a:t>
            </a:fld>
            <a:endParaRPr lang="en-GB"/>
          </a:p>
        </p:txBody>
      </p:sp>
    </p:spTree>
    <p:extLst>
      <p:ext uri="{BB962C8B-B14F-4D97-AF65-F5344CB8AC3E}">
        <p14:creationId xmlns:p14="http://schemas.microsoft.com/office/powerpoint/2010/main" val="2179437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6386A07-9B0E-4DD0-966D-05A6FEC6CF1D}" type="datetimeFigureOut">
              <a:rPr lang="en-GB" smtClean="0"/>
              <a:t>19/10/2025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CCF05CF-F898-445C-9CDA-0242753B88BC}" type="slidenum">
              <a:rPr lang="en-GB" smtClean="0"/>
              <a:t>‹#›</a:t>
            </a:fld>
            <a:endParaRPr lang="en-GB"/>
          </a:p>
        </p:txBody>
      </p:sp>
    </p:spTree>
    <p:extLst>
      <p:ext uri="{BB962C8B-B14F-4D97-AF65-F5344CB8AC3E}">
        <p14:creationId xmlns:p14="http://schemas.microsoft.com/office/powerpoint/2010/main" val="10882229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422854"/>
            <a:ext cx="2743196" cy="365125"/>
          </a:xfrm>
        </p:spPr>
        <p:txBody>
          <a:bodyPr/>
          <a:lstStyle/>
          <a:p>
            <a:fld id="{56386A07-9B0E-4DD0-966D-05A6FEC6CF1D}" type="datetimeFigureOut">
              <a:rPr lang="en-GB" smtClean="0"/>
              <a:t>19/10/2025</a:t>
            </a:fld>
            <a:endParaRPr lang="en-GB"/>
          </a:p>
        </p:txBody>
      </p:sp>
      <p:sp>
        <p:nvSpPr>
          <p:cNvPr id="5" name="Footer Placeholder 4"/>
          <p:cNvSpPr>
            <a:spLocks noGrp="1"/>
          </p:cNvSpPr>
          <p:nvPr>
            <p:ph type="ftr" sz="quarter" idx="11"/>
          </p:nvPr>
        </p:nvSpPr>
        <p:spPr>
          <a:xfrm>
            <a:off x="3776135" y="6422854"/>
            <a:ext cx="4279669" cy="365125"/>
          </a:xfrm>
        </p:spPr>
        <p:txBody>
          <a:bodyPr/>
          <a:lstStyle/>
          <a:p>
            <a:endParaRPr lang="en-GB"/>
          </a:p>
        </p:txBody>
      </p:sp>
      <p:sp>
        <p:nvSpPr>
          <p:cNvPr id="6" name="Slide Number Placeholder 5"/>
          <p:cNvSpPr>
            <a:spLocks noGrp="1"/>
          </p:cNvSpPr>
          <p:nvPr>
            <p:ph type="sldNum" sz="quarter" idx="12"/>
          </p:nvPr>
        </p:nvSpPr>
        <p:spPr>
          <a:xfrm>
            <a:off x="8073048" y="6422854"/>
            <a:ext cx="879759" cy="365125"/>
          </a:xfrm>
        </p:spPr>
        <p:txBody>
          <a:bodyPr/>
          <a:lstStyle/>
          <a:p>
            <a:fld id="{ECCF05CF-F898-445C-9CDA-0242753B88BC}" type="slidenum">
              <a:rPr lang="en-GB" smtClean="0"/>
              <a:t>‹#›</a:t>
            </a:fld>
            <a:endParaRPr lang="en-GB"/>
          </a:p>
        </p:txBody>
      </p:sp>
    </p:spTree>
    <p:extLst>
      <p:ext uri="{BB962C8B-B14F-4D97-AF65-F5344CB8AC3E}">
        <p14:creationId xmlns:p14="http://schemas.microsoft.com/office/powerpoint/2010/main" val="5225930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6386A07-9B0E-4DD0-966D-05A6FEC6CF1D}" type="datetimeFigureOut">
              <a:rPr lang="en-GB" smtClean="0"/>
              <a:t>19/10/2025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CCF05CF-F898-445C-9CDA-0242753B88BC}" type="slidenum">
              <a:rPr lang="en-GB" smtClean="0"/>
              <a:t>‹#›</a:t>
            </a:fld>
            <a:endParaRPr lang="en-GB"/>
          </a:p>
        </p:txBody>
      </p:sp>
    </p:spTree>
    <p:extLst>
      <p:ext uri="{BB962C8B-B14F-4D97-AF65-F5344CB8AC3E}">
        <p14:creationId xmlns:p14="http://schemas.microsoft.com/office/powerpoint/2010/main" val="2170169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fld id="{56386A07-9B0E-4DD0-966D-05A6FEC6CF1D}" type="datetimeFigureOut">
              <a:rPr lang="en-GB" smtClean="0"/>
              <a:t>19/10/2025</a:t>
            </a:fld>
            <a:endParaRPr lang="en-GB"/>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ECCF05CF-F898-445C-9CDA-0242753B88BC}" type="slidenum">
              <a:rPr lang="en-GB" smtClean="0"/>
              <a:t>‹#›</a:t>
            </a:fld>
            <a:endParaRPr lang="en-GB"/>
          </a:p>
        </p:txBody>
      </p:sp>
    </p:spTree>
    <p:extLst>
      <p:ext uri="{BB962C8B-B14F-4D97-AF65-F5344CB8AC3E}">
        <p14:creationId xmlns:p14="http://schemas.microsoft.com/office/powerpoint/2010/main" val="474663437"/>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6386A07-9B0E-4DD0-966D-05A6FEC6CF1D}" type="datetimeFigureOut">
              <a:rPr lang="en-GB" smtClean="0"/>
              <a:t>19/10/2025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CCF05CF-F898-445C-9CDA-0242753B88BC}" type="slidenum">
              <a:rPr lang="en-GB" smtClean="0"/>
              <a:t>‹#›</a:t>
            </a:fld>
            <a:endParaRPr lang="en-GB"/>
          </a:p>
        </p:txBody>
      </p:sp>
    </p:spTree>
    <p:extLst>
      <p:ext uri="{BB962C8B-B14F-4D97-AF65-F5344CB8AC3E}">
        <p14:creationId xmlns:p14="http://schemas.microsoft.com/office/powerpoint/2010/main" val="2903243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6386A07-9B0E-4DD0-966D-05A6FEC6CF1D}" type="datetimeFigureOut">
              <a:rPr lang="en-GB" smtClean="0"/>
              <a:t>19/10/2025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CCF05CF-F898-445C-9CDA-0242753B88BC}" type="slidenum">
              <a:rPr lang="en-GB" smtClean="0"/>
              <a:t>‹#›</a:t>
            </a:fld>
            <a:endParaRPr lang="en-GB"/>
          </a:p>
        </p:txBody>
      </p:sp>
    </p:spTree>
    <p:extLst>
      <p:ext uri="{BB962C8B-B14F-4D97-AF65-F5344CB8AC3E}">
        <p14:creationId xmlns:p14="http://schemas.microsoft.com/office/powerpoint/2010/main" val="37167458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6386A07-9B0E-4DD0-966D-05A6FEC6CF1D}" type="datetimeFigureOut">
              <a:rPr lang="en-GB" smtClean="0"/>
              <a:t>19/10/2025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CCF05CF-F898-445C-9CDA-0242753B88BC}" type="slidenum">
              <a:rPr lang="en-GB" smtClean="0"/>
              <a:t>‹#›</a:t>
            </a:fld>
            <a:endParaRPr lang="en-GB"/>
          </a:p>
        </p:txBody>
      </p:sp>
    </p:spTree>
    <p:extLst>
      <p:ext uri="{BB962C8B-B14F-4D97-AF65-F5344CB8AC3E}">
        <p14:creationId xmlns:p14="http://schemas.microsoft.com/office/powerpoint/2010/main" val="2901654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386A07-9B0E-4DD0-966D-05A6FEC6CF1D}" type="datetimeFigureOut">
              <a:rPr lang="en-GB" smtClean="0"/>
              <a:t>19/10/2025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CCF05CF-F898-445C-9CDA-0242753B88BC}" type="slidenum">
              <a:rPr lang="en-GB" smtClean="0"/>
              <a:t>‹#›</a:t>
            </a:fld>
            <a:endParaRPr lang="en-GB"/>
          </a:p>
        </p:txBody>
      </p:sp>
    </p:spTree>
    <p:extLst>
      <p:ext uri="{BB962C8B-B14F-4D97-AF65-F5344CB8AC3E}">
        <p14:creationId xmlns:p14="http://schemas.microsoft.com/office/powerpoint/2010/main" val="22822271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6386A07-9B0E-4DD0-966D-05A6FEC6CF1D}" type="datetimeFigureOut">
              <a:rPr lang="en-GB" smtClean="0"/>
              <a:t>19/10/2025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CCF05CF-F898-445C-9CDA-0242753B88BC}" type="slidenum">
              <a:rPr lang="en-GB" smtClean="0"/>
              <a:t>‹#›</a:t>
            </a:fld>
            <a:endParaRPr lang="en-GB"/>
          </a:p>
        </p:txBody>
      </p:sp>
    </p:spTree>
    <p:extLst>
      <p:ext uri="{BB962C8B-B14F-4D97-AF65-F5344CB8AC3E}">
        <p14:creationId xmlns:p14="http://schemas.microsoft.com/office/powerpoint/2010/main" val="31115400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6386A07-9B0E-4DD0-966D-05A6FEC6CF1D}" type="datetimeFigureOut">
              <a:rPr lang="en-GB" smtClean="0"/>
              <a:t>19/10/2025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CCF05CF-F898-445C-9CDA-0242753B88BC}" type="slidenum">
              <a:rPr lang="en-GB" smtClean="0"/>
              <a:t>‹#›</a:t>
            </a:fld>
            <a:endParaRPr lang="en-GB"/>
          </a:p>
        </p:txBody>
      </p:sp>
    </p:spTree>
    <p:extLst>
      <p:ext uri="{BB962C8B-B14F-4D97-AF65-F5344CB8AC3E}">
        <p14:creationId xmlns:p14="http://schemas.microsoft.com/office/powerpoint/2010/main" val="31423950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fld id="{56386A07-9B0E-4DD0-966D-05A6FEC6CF1D}" type="datetimeFigureOut">
              <a:rPr lang="en-GB" smtClean="0"/>
              <a:t>19/10/2025</a:t>
            </a:fld>
            <a:endParaRPr lang="en-GB"/>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endParaRPr lang="en-GB"/>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ECCF05CF-F898-445C-9CDA-0242753B88BC}" type="slidenum">
              <a:rPr lang="en-GB" smtClean="0"/>
              <a:t>‹#›</a:t>
            </a:fld>
            <a:endParaRPr lang="en-GB"/>
          </a:p>
        </p:txBody>
      </p:sp>
    </p:spTree>
    <p:extLst>
      <p:ext uri="{BB962C8B-B14F-4D97-AF65-F5344CB8AC3E}">
        <p14:creationId xmlns:p14="http://schemas.microsoft.com/office/powerpoint/2010/main" val="63156942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8A7C6-BC6A-F4A5-10E4-35C04400DF3B}"/>
              </a:ext>
            </a:extLst>
          </p:cNvPr>
          <p:cNvSpPr>
            <a:spLocks noGrp="1"/>
          </p:cNvSpPr>
          <p:nvPr>
            <p:ph type="ctrTitle"/>
          </p:nvPr>
        </p:nvSpPr>
        <p:spPr>
          <a:xfrm>
            <a:off x="360217" y="1992076"/>
            <a:ext cx="11471565" cy="1739347"/>
          </a:xfrm>
        </p:spPr>
        <p:txBody>
          <a:bodyPr>
            <a:normAutofit fontScale="90000"/>
          </a:bodyPr>
          <a:lstStyle/>
          <a:p>
            <a:pPr>
              <a:lnSpc>
                <a:spcPct val="100000"/>
              </a:lnSpc>
              <a:spcBef>
                <a:spcPct val="0"/>
              </a:spcBef>
            </a:pPr>
            <a:r>
              <a:rPr lang="en-GB" altLang="en-US" sz="6000" b="1" dirty="0">
                <a:solidFill>
                  <a:schemeClr val="bg1"/>
                </a:solidFill>
                <a:latin typeface="Tuffy" panose="020B0603060100000000" pitchFamily="34" charset="0"/>
              </a:rPr>
              <a:t>Key Stage 1 </a:t>
            </a:r>
            <a:br>
              <a:rPr lang="en-GB" altLang="en-US" sz="6000" b="1" dirty="0">
                <a:solidFill>
                  <a:schemeClr val="bg1"/>
                </a:solidFill>
                <a:latin typeface="Tuffy" panose="020B0603060100000000" pitchFamily="34" charset="0"/>
              </a:rPr>
            </a:br>
            <a:r>
              <a:rPr lang="en-GB" altLang="en-US" sz="6000" b="1" dirty="0">
                <a:solidFill>
                  <a:schemeClr val="bg1"/>
                </a:solidFill>
                <a:latin typeface="Tuffy" panose="020B0603060100000000" pitchFamily="34" charset="0"/>
              </a:rPr>
              <a:t>National Curriculum</a:t>
            </a:r>
            <a:br>
              <a:rPr lang="en-GB" altLang="en-US" sz="6000" b="1" dirty="0">
                <a:solidFill>
                  <a:schemeClr val="bg1"/>
                </a:solidFill>
                <a:latin typeface="Tuffy" panose="020B0603060100000000" pitchFamily="34" charset="0"/>
              </a:rPr>
            </a:br>
            <a:r>
              <a:rPr lang="en-GB" altLang="en-US" sz="6000" b="1" dirty="0">
                <a:solidFill>
                  <a:schemeClr val="bg1"/>
                </a:solidFill>
                <a:latin typeface="Tuffy" panose="020B0603060100000000" pitchFamily="34" charset="0"/>
              </a:rPr>
              <a:t> Assessments</a:t>
            </a:r>
            <a:br>
              <a:rPr lang="en-GB" altLang="en-US" sz="6000" b="1" dirty="0">
                <a:solidFill>
                  <a:schemeClr val="bg1"/>
                </a:solidFill>
                <a:latin typeface="Tuffy" panose="020B0603060100000000" pitchFamily="34" charset="0"/>
              </a:rPr>
            </a:br>
            <a:endParaRPr lang="en-GB" dirty="0"/>
          </a:p>
        </p:txBody>
      </p:sp>
      <p:sp>
        <p:nvSpPr>
          <p:cNvPr id="3" name="Subtitle 2">
            <a:extLst>
              <a:ext uri="{FF2B5EF4-FFF2-40B4-BE49-F238E27FC236}">
                <a16:creationId xmlns:a16="http://schemas.microsoft.com/office/drawing/2014/main" id="{23E2CAB3-2D7C-DBE6-0A11-8BA4BEA039D0}"/>
              </a:ext>
            </a:extLst>
          </p:cNvPr>
          <p:cNvSpPr>
            <a:spLocks noGrp="1"/>
          </p:cNvSpPr>
          <p:nvPr>
            <p:ph type="subTitle" idx="1"/>
          </p:nvPr>
        </p:nvSpPr>
        <p:spPr>
          <a:xfrm>
            <a:off x="1523999" y="4549405"/>
            <a:ext cx="9144000" cy="1309255"/>
          </a:xfrm>
        </p:spPr>
        <p:txBody>
          <a:bodyPr/>
          <a:lstStyle/>
          <a:p>
            <a:endParaRPr lang="en-GB" dirty="0"/>
          </a:p>
        </p:txBody>
      </p:sp>
    </p:spTree>
    <p:extLst>
      <p:ext uri="{BB962C8B-B14F-4D97-AF65-F5344CB8AC3E}">
        <p14:creationId xmlns:p14="http://schemas.microsoft.com/office/powerpoint/2010/main" val="4430142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3E2CAB3-2D7C-DBE6-0A11-8BA4BEA039D0}"/>
              </a:ext>
            </a:extLst>
          </p:cNvPr>
          <p:cNvSpPr>
            <a:spLocks noGrp="1"/>
          </p:cNvSpPr>
          <p:nvPr>
            <p:ph type="subTitle" idx="1"/>
          </p:nvPr>
        </p:nvSpPr>
        <p:spPr>
          <a:xfrm>
            <a:off x="90311" y="270917"/>
            <a:ext cx="12101689" cy="1309255"/>
          </a:xfrm>
        </p:spPr>
        <p:txBody>
          <a:bodyPr>
            <a:normAutofit fontScale="77500" lnSpcReduction="20000"/>
          </a:bodyPr>
          <a:lstStyle/>
          <a:p>
            <a:r>
              <a:rPr lang="en-GB" altLang="en-US" sz="7100" b="1" dirty="0">
                <a:solidFill>
                  <a:schemeClr val="bg1"/>
                </a:solidFill>
                <a:latin typeface="Tuffy" panose="020B0603060100000000" pitchFamily="34" charset="0"/>
              </a:rPr>
              <a:t>Spelling, Punctuation and Grammar: Sample Questions</a:t>
            </a:r>
            <a:endParaRPr lang="en-GB" altLang="en-US" sz="2000" b="1" dirty="0">
              <a:solidFill>
                <a:schemeClr val="bg1"/>
              </a:solidFill>
              <a:latin typeface="Tuffy" panose="020B0603060100000000" pitchFamily="34" charset="0"/>
            </a:endParaRPr>
          </a:p>
          <a:p>
            <a:endParaRPr lang="en-GB" dirty="0"/>
          </a:p>
        </p:txBody>
      </p:sp>
      <p:sp>
        <p:nvSpPr>
          <p:cNvPr id="6" name="Title 5">
            <a:extLst>
              <a:ext uri="{FF2B5EF4-FFF2-40B4-BE49-F238E27FC236}">
                <a16:creationId xmlns:a16="http://schemas.microsoft.com/office/drawing/2014/main" id="{461D8933-1196-C44B-41A5-BB5480FF5811}"/>
              </a:ext>
            </a:extLst>
          </p:cNvPr>
          <p:cNvSpPr>
            <a:spLocks noGrp="1"/>
          </p:cNvSpPr>
          <p:nvPr>
            <p:ph type="ctrTitle"/>
          </p:nvPr>
        </p:nvSpPr>
        <p:spPr>
          <a:xfrm>
            <a:off x="568561" y="4679065"/>
            <a:ext cx="11471565" cy="1739347"/>
          </a:xfrm>
        </p:spPr>
        <p:txBody>
          <a:bodyPr>
            <a:normAutofit/>
          </a:bodyPr>
          <a:lstStyle/>
          <a:p>
            <a:pPr marL="182562">
              <a:defRPr/>
            </a:pPr>
            <a:br>
              <a:rPr lang="en-GB" sz="6000" dirty="0">
                <a:solidFill>
                  <a:schemeClr val="tx1"/>
                </a:solidFill>
                <a:latin typeface="Tuffy" panose="020B0603060100000000" pitchFamily="34" charset="0"/>
              </a:rPr>
            </a:br>
            <a:endParaRPr lang="en-GB" dirty="0"/>
          </a:p>
        </p:txBody>
      </p:sp>
      <p:pic>
        <p:nvPicPr>
          <p:cNvPr id="5" name="Picture 4">
            <a:extLst>
              <a:ext uri="{FF2B5EF4-FFF2-40B4-BE49-F238E27FC236}">
                <a16:creationId xmlns:a16="http://schemas.microsoft.com/office/drawing/2014/main" id="{F3383D8B-344C-DA33-FA25-57C9BE2BA473}"/>
              </a:ext>
            </a:extLst>
          </p:cNvPr>
          <p:cNvPicPr>
            <a:picLocks noChangeAspect="1"/>
          </p:cNvPicPr>
          <p:nvPr/>
        </p:nvPicPr>
        <p:blipFill rotWithShape="1">
          <a:blip r:embed="rId2"/>
          <a:srcRect l="30821" t="25404" r="18321" b="24362"/>
          <a:stretch/>
        </p:blipFill>
        <p:spPr>
          <a:xfrm>
            <a:off x="1886257" y="1743076"/>
            <a:ext cx="8419485" cy="4675336"/>
          </a:xfrm>
          <a:prstGeom prst="rect">
            <a:avLst/>
          </a:prstGeom>
        </p:spPr>
      </p:pic>
    </p:spTree>
    <p:extLst>
      <p:ext uri="{BB962C8B-B14F-4D97-AF65-F5344CB8AC3E}">
        <p14:creationId xmlns:p14="http://schemas.microsoft.com/office/powerpoint/2010/main" val="30061843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3E2CAB3-2D7C-DBE6-0A11-8BA4BEA039D0}"/>
              </a:ext>
            </a:extLst>
          </p:cNvPr>
          <p:cNvSpPr>
            <a:spLocks noGrp="1"/>
          </p:cNvSpPr>
          <p:nvPr>
            <p:ph type="subTitle" idx="1"/>
          </p:nvPr>
        </p:nvSpPr>
        <p:spPr>
          <a:xfrm>
            <a:off x="90311" y="270917"/>
            <a:ext cx="12101689" cy="1309255"/>
          </a:xfrm>
        </p:spPr>
        <p:txBody>
          <a:bodyPr>
            <a:normAutofit fontScale="77500" lnSpcReduction="20000"/>
          </a:bodyPr>
          <a:lstStyle/>
          <a:p>
            <a:r>
              <a:rPr lang="en-GB" altLang="en-US" sz="7100" b="1" dirty="0">
                <a:solidFill>
                  <a:schemeClr val="bg1"/>
                </a:solidFill>
                <a:latin typeface="Tuffy" panose="020B0603060100000000" pitchFamily="34" charset="0"/>
              </a:rPr>
              <a:t>Spelling, Punctuation and Grammar: Sample Questions</a:t>
            </a:r>
            <a:endParaRPr lang="en-GB" altLang="en-US" sz="2000" b="1" dirty="0">
              <a:solidFill>
                <a:schemeClr val="bg1"/>
              </a:solidFill>
              <a:latin typeface="Tuffy" panose="020B0603060100000000" pitchFamily="34" charset="0"/>
            </a:endParaRPr>
          </a:p>
          <a:p>
            <a:endParaRPr lang="en-GB" dirty="0"/>
          </a:p>
        </p:txBody>
      </p:sp>
      <p:sp>
        <p:nvSpPr>
          <p:cNvPr id="6" name="Title 5">
            <a:extLst>
              <a:ext uri="{FF2B5EF4-FFF2-40B4-BE49-F238E27FC236}">
                <a16:creationId xmlns:a16="http://schemas.microsoft.com/office/drawing/2014/main" id="{461D8933-1196-C44B-41A5-BB5480FF5811}"/>
              </a:ext>
            </a:extLst>
          </p:cNvPr>
          <p:cNvSpPr>
            <a:spLocks noGrp="1"/>
          </p:cNvSpPr>
          <p:nvPr>
            <p:ph type="ctrTitle"/>
          </p:nvPr>
        </p:nvSpPr>
        <p:spPr>
          <a:xfrm>
            <a:off x="568561" y="4679065"/>
            <a:ext cx="11471565" cy="1739347"/>
          </a:xfrm>
        </p:spPr>
        <p:txBody>
          <a:bodyPr>
            <a:normAutofit/>
          </a:bodyPr>
          <a:lstStyle/>
          <a:p>
            <a:pPr marL="182562">
              <a:defRPr/>
            </a:pPr>
            <a:br>
              <a:rPr lang="en-GB" sz="6000" dirty="0">
                <a:solidFill>
                  <a:schemeClr val="tx1"/>
                </a:solidFill>
                <a:latin typeface="Tuffy" panose="020B0603060100000000" pitchFamily="34" charset="0"/>
              </a:rPr>
            </a:br>
            <a:endParaRPr lang="en-GB" dirty="0"/>
          </a:p>
        </p:txBody>
      </p:sp>
      <p:pic>
        <p:nvPicPr>
          <p:cNvPr id="4" name="Picture 3">
            <a:extLst>
              <a:ext uri="{FF2B5EF4-FFF2-40B4-BE49-F238E27FC236}">
                <a16:creationId xmlns:a16="http://schemas.microsoft.com/office/drawing/2014/main" id="{A593BA0A-FA24-A478-D665-0A2D829A8524}"/>
              </a:ext>
            </a:extLst>
          </p:cNvPr>
          <p:cNvPicPr>
            <a:picLocks noChangeAspect="1"/>
          </p:cNvPicPr>
          <p:nvPr/>
        </p:nvPicPr>
        <p:blipFill rotWithShape="1">
          <a:blip r:embed="rId2"/>
          <a:srcRect l="30351" t="25404" r="18320" b="17484"/>
          <a:stretch/>
        </p:blipFill>
        <p:spPr>
          <a:xfrm>
            <a:off x="2215047" y="1743075"/>
            <a:ext cx="7743342" cy="4844008"/>
          </a:xfrm>
          <a:prstGeom prst="rect">
            <a:avLst/>
          </a:prstGeom>
        </p:spPr>
      </p:pic>
    </p:spTree>
    <p:extLst>
      <p:ext uri="{BB962C8B-B14F-4D97-AF65-F5344CB8AC3E}">
        <p14:creationId xmlns:p14="http://schemas.microsoft.com/office/powerpoint/2010/main" val="34072820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3E2CAB3-2D7C-DBE6-0A11-8BA4BEA039D0}"/>
              </a:ext>
            </a:extLst>
          </p:cNvPr>
          <p:cNvSpPr>
            <a:spLocks noGrp="1"/>
          </p:cNvSpPr>
          <p:nvPr>
            <p:ph type="subTitle" idx="1"/>
          </p:nvPr>
        </p:nvSpPr>
        <p:spPr>
          <a:xfrm>
            <a:off x="90311" y="270917"/>
            <a:ext cx="12101689" cy="1309255"/>
          </a:xfrm>
        </p:spPr>
        <p:txBody>
          <a:bodyPr>
            <a:normAutofit/>
          </a:bodyPr>
          <a:lstStyle/>
          <a:p>
            <a:r>
              <a:rPr lang="en-GB" altLang="en-US" sz="7100" b="1" dirty="0">
                <a:solidFill>
                  <a:schemeClr val="bg1"/>
                </a:solidFill>
                <a:latin typeface="Tuffy" panose="020B0603060100000000" pitchFamily="34" charset="0"/>
              </a:rPr>
              <a:t>Maths </a:t>
            </a:r>
            <a:endParaRPr lang="en-GB" altLang="en-US" sz="2000" b="1" dirty="0">
              <a:solidFill>
                <a:schemeClr val="bg1"/>
              </a:solidFill>
              <a:latin typeface="Tuffy" panose="020B0603060100000000" pitchFamily="34" charset="0"/>
            </a:endParaRPr>
          </a:p>
          <a:p>
            <a:endParaRPr lang="en-GB" dirty="0"/>
          </a:p>
        </p:txBody>
      </p:sp>
      <p:sp>
        <p:nvSpPr>
          <p:cNvPr id="6" name="Title 5">
            <a:extLst>
              <a:ext uri="{FF2B5EF4-FFF2-40B4-BE49-F238E27FC236}">
                <a16:creationId xmlns:a16="http://schemas.microsoft.com/office/drawing/2014/main" id="{461D8933-1196-C44B-41A5-BB5480FF5811}"/>
              </a:ext>
            </a:extLst>
          </p:cNvPr>
          <p:cNvSpPr>
            <a:spLocks noGrp="1"/>
          </p:cNvSpPr>
          <p:nvPr>
            <p:ph type="ctrTitle"/>
          </p:nvPr>
        </p:nvSpPr>
        <p:spPr>
          <a:xfrm>
            <a:off x="568561" y="4679065"/>
            <a:ext cx="11471565" cy="1739347"/>
          </a:xfrm>
        </p:spPr>
        <p:txBody>
          <a:bodyPr>
            <a:normAutofit/>
          </a:bodyPr>
          <a:lstStyle/>
          <a:p>
            <a:pPr marL="182562">
              <a:defRPr/>
            </a:pPr>
            <a:br>
              <a:rPr lang="en-GB" sz="6000" dirty="0">
                <a:solidFill>
                  <a:schemeClr val="tx1"/>
                </a:solidFill>
                <a:latin typeface="Tuffy" panose="020B0603060100000000" pitchFamily="34" charset="0"/>
              </a:rPr>
            </a:br>
            <a:endParaRPr lang="en-GB" dirty="0"/>
          </a:p>
        </p:txBody>
      </p:sp>
      <p:sp>
        <p:nvSpPr>
          <p:cNvPr id="5" name="TextBox 4">
            <a:extLst>
              <a:ext uri="{FF2B5EF4-FFF2-40B4-BE49-F238E27FC236}">
                <a16:creationId xmlns:a16="http://schemas.microsoft.com/office/drawing/2014/main" id="{36EF9818-60E6-F0C2-0CE4-7A5300672B96}"/>
              </a:ext>
            </a:extLst>
          </p:cNvPr>
          <p:cNvSpPr txBox="1"/>
          <p:nvPr/>
        </p:nvSpPr>
        <p:spPr>
          <a:xfrm>
            <a:off x="248355" y="1546622"/>
            <a:ext cx="11367911" cy="4524315"/>
          </a:xfrm>
          <a:prstGeom prst="rect">
            <a:avLst/>
          </a:prstGeom>
          <a:noFill/>
        </p:spPr>
        <p:txBody>
          <a:bodyPr wrap="square">
            <a:spAutoFit/>
          </a:bodyPr>
          <a:lstStyle/>
          <a:p>
            <a:pPr marL="342900" indent="-160338">
              <a:defRPr/>
            </a:pPr>
            <a:r>
              <a:rPr lang="en-GB" sz="2400" dirty="0">
                <a:solidFill>
                  <a:schemeClr val="bg2">
                    <a:lumMod val="10000"/>
                  </a:schemeClr>
                </a:solidFill>
                <a:latin typeface="Tuffy" panose="020B0603060100000000" pitchFamily="34" charset="0"/>
              </a:rPr>
              <a:t>Children will sit two tests: </a:t>
            </a:r>
            <a:r>
              <a:rPr lang="en-GB" sz="2400" b="1" dirty="0">
                <a:solidFill>
                  <a:schemeClr val="bg2">
                    <a:lumMod val="10000"/>
                  </a:schemeClr>
                </a:solidFill>
                <a:latin typeface="Tuffy" panose="020B0603060100000000" pitchFamily="34" charset="0"/>
              </a:rPr>
              <a:t>Paper 1 and Paper 2:</a:t>
            </a:r>
          </a:p>
          <a:p>
            <a:pPr marL="342900" indent="-160338">
              <a:defRPr/>
            </a:pPr>
            <a:endParaRPr lang="en-GB" sz="2400" dirty="0">
              <a:solidFill>
                <a:schemeClr val="bg2">
                  <a:lumMod val="10000"/>
                </a:schemeClr>
              </a:solidFill>
              <a:latin typeface="Tuffy" panose="020B0603060100000000" pitchFamily="34" charset="0"/>
            </a:endParaRPr>
          </a:p>
          <a:p>
            <a:pPr marL="468312" indent="-285750">
              <a:buFont typeface="Arial" panose="020B0604020202020204" pitchFamily="34" charset="0"/>
              <a:buChar char="•"/>
              <a:defRPr/>
            </a:pPr>
            <a:r>
              <a:rPr lang="en-GB" sz="2400" b="1" dirty="0">
                <a:solidFill>
                  <a:schemeClr val="bg2">
                    <a:lumMod val="10000"/>
                  </a:schemeClr>
                </a:solidFill>
                <a:latin typeface="Tuffy" panose="020B0603060100000000" pitchFamily="34" charset="0"/>
              </a:rPr>
              <a:t>Paper 1: Arithmetic</a:t>
            </a:r>
            <a:r>
              <a:rPr lang="en-GB" sz="2400" dirty="0">
                <a:solidFill>
                  <a:schemeClr val="bg2">
                    <a:lumMod val="10000"/>
                  </a:schemeClr>
                </a:solidFill>
                <a:latin typeface="Tuffy" panose="020B0603060100000000" pitchFamily="34" charset="0"/>
              </a:rPr>
              <a:t> - lasts approximately 20 minutes (but this is not strictly timed). It covers calculation methods for all operations.</a:t>
            </a:r>
          </a:p>
          <a:p>
            <a:pPr marL="182562">
              <a:defRPr/>
            </a:pPr>
            <a:endParaRPr lang="en-GB" sz="2400" dirty="0">
              <a:solidFill>
                <a:schemeClr val="bg2">
                  <a:lumMod val="10000"/>
                </a:schemeClr>
              </a:solidFill>
              <a:latin typeface="Tuffy" panose="020B0603060100000000" pitchFamily="34" charset="0"/>
            </a:endParaRPr>
          </a:p>
          <a:p>
            <a:pPr marL="182562">
              <a:defRPr/>
            </a:pPr>
            <a:endParaRPr lang="en-GB" sz="2400" dirty="0">
              <a:solidFill>
                <a:schemeClr val="bg2">
                  <a:lumMod val="10000"/>
                </a:schemeClr>
              </a:solidFill>
              <a:latin typeface="Tuffy" panose="020B0603060100000000" pitchFamily="34" charset="0"/>
            </a:endParaRPr>
          </a:p>
          <a:p>
            <a:pPr marL="468312" indent="-285750">
              <a:buFont typeface="Arial" panose="020B0604020202020204" pitchFamily="34" charset="0"/>
              <a:buChar char="•"/>
              <a:defRPr/>
            </a:pPr>
            <a:endParaRPr lang="en-GB" sz="2400" dirty="0">
              <a:solidFill>
                <a:schemeClr val="bg2">
                  <a:lumMod val="10000"/>
                </a:schemeClr>
              </a:solidFill>
              <a:latin typeface="Tuffy" panose="020B0603060100000000" pitchFamily="34" charset="0"/>
            </a:endParaRPr>
          </a:p>
          <a:p>
            <a:pPr marL="468312" indent="-285750">
              <a:buFont typeface="Arial" panose="020B0604020202020204" pitchFamily="34" charset="0"/>
              <a:buChar char="•"/>
              <a:defRPr/>
            </a:pPr>
            <a:r>
              <a:rPr lang="en-GB" sz="2400" b="1" dirty="0">
                <a:solidFill>
                  <a:schemeClr val="bg2">
                    <a:lumMod val="10000"/>
                  </a:schemeClr>
                </a:solidFill>
                <a:latin typeface="Tuffy" panose="020B0603060100000000" pitchFamily="34" charset="0"/>
              </a:rPr>
              <a:t>Paper 2: Reasoning </a:t>
            </a:r>
            <a:r>
              <a:rPr lang="en-GB" sz="2400" dirty="0">
                <a:solidFill>
                  <a:schemeClr val="bg2">
                    <a:lumMod val="10000"/>
                  </a:schemeClr>
                </a:solidFill>
                <a:latin typeface="Tuffy" panose="020B0603060100000000" pitchFamily="34" charset="0"/>
              </a:rPr>
              <a:t>- lasts for approximately 35 minutes, which includes time for five aural questions. Pupils will still require calculation skills and questions will be varied including multiple choice, matching, true/false, completing a chart or table or drawing a shape. Some questions will also require children to show or explain their working out.</a:t>
            </a:r>
          </a:p>
        </p:txBody>
      </p:sp>
    </p:spTree>
    <p:extLst>
      <p:ext uri="{BB962C8B-B14F-4D97-AF65-F5344CB8AC3E}">
        <p14:creationId xmlns:p14="http://schemas.microsoft.com/office/powerpoint/2010/main" val="25664963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3E2CAB3-2D7C-DBE6-0A11-8BA4BEA039D0}"/>
              </a:ext>
            </a:extLst>
          </p:cNvPr>
          <p:cNvSpPr>
            <a:spLocks noGrp="1"/>
          </p:cNvSpPr>
          <p:nvPr>
            <p:ph type="subTitle" idx="1"/>
          </p:nvPr>
        </p:nvSpPr>
        <p:spPr>
          <a:xfrm>
            <a:off x="90311" y="270917"/>
            <a:ext cx="12101689" cy="1309255"/>
          </a:xfrm>
        </p:spPr>
        <p:txBody>
          <a:bodyPr>
            <a:normAutofit/>
          </a:bodyPr>
          <a:lstStyle/>
          <a:p>
            <a:r>
              <a:rPr lang="en-GB" altLang="en-US" sz="7100" b="1" dirty="0">
                <a:solidFill>
                  <a:schemeClr val="bg1"/>
                </a:solidFill>
                <a:latin typeface="Tuffy" panose="020B0603060100000000" pitchFamily="34" charset="0"/>
              </a:rPr>
              <a:t>Maths </a:t>
            </a:r>
            <a:endParaRPr lang="en-GB" altLang="en-US" sz="2000" b="1" dirty="0">
              <a:solidFill>
                <a:schemeClr val="bg1"/>
              </a:solidFill>
              <a:latin typeface="Tuffy" panose="020B0603060100000000" pitchFamily="34" charset="0"/>
            </a:endParaRPr>
          </a:p>
          <a:p>
            <a:endParaRPr lang="en-GB" dirty="0"/>
          </a:p>
        </p:txBody>
      </p:sp>
      <p:sp>
        <p:nvSpPr>
          <p:cNvPr id="6" name="Title 5">
            <a:extLst>
              <a:ext uri="{FF2B5EF4-FFF2-40B4-BE49-F238E27FC236}">
                <a16:creationId xmlns:a16="http://schemas.microsoft.com/office/drawing/2014/main" id="{461D8933-1196-C44B-41A5-BB5480FF5811}"/>
              </a:ext>
            </a:extLst>
          </p:cNvPr>
          <p:cNvSpPr>
            <a:spLocks noGrp="1"/>
          </p:cNvSpPr>
          <p:nvPr>
            <p:ph type="ctrTitle"/>
          </p:nvPr>
        </p:nvSpPr>
        <p:spPr>
          <a:xfrm>
            <a:off x="568561" y="4679065"/>
            <a:ext cx="11471565" cy="1739347"/>
          </a:xfrm>
        </p:spPr>
        <p:txBody>
          <a:bodyPr>
            <a:normAutofit/>
          </a:bodyPr>
          <a:lstStyle/>
          <a:p>
            <a:pPr marL="182562">
              <a:defRPr/>
            </a:pPr>
            <a:br>
              <a:rPr lang="en-GB" sz="6000" dirty="0">
                <a:solidFill>
                  <a:schemeClr val="tx1"/>
                </a:solidFill>
                <a:latin typeface="Tuffy" panose="020B0603060100000000" pitchFamily="34" charset="0"/>
              </a:rPr>
            </a:br>
            <a:endParaRPr lang="en-GB" dirty="0"/>
          </a:p>
        </p:txBody>
      </p:sp>
      <p:pic>
        <p:nvPicPr>
          <p:cNvPr id="4" name="Picture 3">
            <a:extLst>
              <a:ext uri="{FF2B5EF4-FFF2-40B4-BE49-F238E27FC236}">
                <a16:creationId xmlns:a16="http://schemas.microsoft.com/office/drawing/2014/main" id="{686B91A8-A81B-CFB8-51AB-4457D5B4A3B3}"/>
              </a:ext>
            </a:extLst>
          </p:cNvPr>
          <p:cNvPicPr>
            <a:picLocks noChangeAspect="1"/>
          </p:cNvPicPr>
          <p:nvPr/>
        </p:nvPicPr>
        <p:blipFill rotWithShape="1">
          <a:blip r:embed="rId2"/>
          <a:srcRect l="31574" t="26145" r="27778" b="19410"/>
          <a:stretch/>
        </p:blipFill>
        <p:spPr>
          <a:xfrm>
            <a:off x="2655473" y="1242092"/>
            <a:ext cx="7297740" cy="5495691"/>
          </a:xfrm>
          <a:prstGeom prst="rect">
            <a:avLst/>
          </a:prstGeom>
        </p:spPr>
      </p:pic>
    </p:spTree>
    <p:extLst>
      <p:ext uri="{BB962C8B-B14F-4D97-AF65-F5344CB8AC3E}">
        <p14:creationId xmlns:p14="http://schemas.microsoft.com/office/powerpoint/2010/main" val="40964572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3E2CAB3-2D7C-DBE6-0A11-8BA4BEA039D0}"/>
              </a:ext>
            </a:extLst>
          </p:cNvPr>
          <p:cNvSpPr>
            <a:spLocks noGrp="1"/>
          </p:cNvSpPr>
          <p:nvPr>
            <p:ph type="subTitle" idx="1"/>
          </p:nvPr>
        </p:nvSpPr>
        <p:spPr>
          <a:xfrm>
            <a:off x="90311" y="270917"/>
            <a:ext cx="12101689" cy="1309255"/>
          </a:xfrm>
        </p:spPr>
        <p:txBody>
          <a:bodyPr>
            <a:normAutofit/>
          </a:bodyPr>
          <a:lstStyle/>
          <a:p>
            <a:r>
              <a:rPr lang="en-GB" altLang="en-US" sz="7100" b="1" dirty="0">
                <a:solidFill>
                  <a:schemeClr val="bg1"/>
                </a:solidFill>
                <a:latin typeface="Tuffy" panose="020B0603060100000000" pitchFamily="34" charset="0"/>
              </a:rPr>
              <a:t>Maths </a:t>
            </a:r>
            <a:endParaRPr lang="en-GB" altLang="en-US" sz="2000" b="1" dirty="0">
              <a:solidFill>
                <a:schemeClr val="bg1"/>
              </a:solidFill>
              <a:latin typeface="Tuffy" panose="020B0603060100000000" pitchFamily="34" charset="0"/>
            </a:endParaRPr>
          </a:p>
          <a:p>
            <a:endParaRPr lang="en-GB" dirty="0"/>
          </a:p>
        </p:txBody>
      </p:sp>
      <p:sp>
        <p:nvSpPr>
          <p:cNvPr id="6" name="Title 5">
            <a:extLst>
              <a:ext uri="{FF2B5EF4-FFF2-40B4-BE49-F238E27FC236}">
                <a16:creationId xmlns:a16="http://schemas.microsoft.com/office/drawing/2014/main" id="{461D8933-1196-C44B-41A5-BB5480FF5811}"/>
              </a:ext>
            </a:extLst>
          </p:cNvPr>
          <p:cNvSpPr>
            <a:spLocks noGrp="1"/>
          </p:cNvSpPr>
          <p:nvPr>
            <p:ph type="ctrTitle"/>
          </p:nvPr>
        </p:nvSpPr>
        <p:spPr>
          <a:xfrm>
            <a:off x="568561" y="4679065"/>
            <a:ext cx="11471565" cy="1739347"/>
          </a:xfrm>
        </p:spPr>
        <p:txBody>
          <a:bodyPr>
            <a:normAutofit/>
          </a:bodyPr>
          <a:lstStyle/>
          <a:p>
            <a:pPr marL="182562">
              <a:defRPr/>
            </a:pPr>
            <a:br>
              <a:rPr lang="en-GB" sz="6000" dirty="0">
                <a:solidFill>
                  <a:schemeClr val="tx1"/>
                </a:solidFill>
                <a:latin typeface="Tuffy" panose="020B0603060100000000" pitchFamily="34" charset="0"/>
              </a:rPr>
            </a:br>
            <a:endParaRPr lang="en-GB" dirty="0"/>
          </a:p>
        </p:txBody>
      </p:sp>
      <p:pic>
        <p:nvPicPr>
          <p:cNvPr id="5" name="Picture 4">
            <a:extLst>
              <a:ext uri="{FF2B5EF4-FFF2-40B4-BE49-F238E27FC236}">
                <a16:creationId xmlns:a16="http://schemas.microsoft.com/office/drawing/2014/main" id="{C11D3F2E-DFED-9A41-D9ED-0F9B34547BC4}"/>
              </a:ext>
            </a:extLst>
          </p:cNvPr>
          <p:cNvPicPr>
            <a:picLocks noChangeAspect="1"/>
          </p:cNvPicPr>
          <p:nvPr/>
        </p:nvPicPr>
        <p:blipFill rotWithShape="1">
          <a:blip r:embed="rId2"/>
          <a:srcRect l="31018" t="24185" r="23055" b="15374"/>
          <a:stretch/>
        </p:blipFill>
        <p:spPr>
          <a:xfrm>
            <a:off x="2246489" y="1375469"/>
            <a:ext cx="7134579" cy="5279013"/>
          </a:xfrm>
          <a:prstGeom prst="rect">
            <a:avLst/>
          </a:prstGeom>
        </p:spPr>
      </p:pic>
    </p:spTree>
    <p:extLst>
      <p:ext uri="{BB962C8B-B14F-4D97-AF65-F5344CB8AC3E}">
        <p14:creationId xmlns:p14="http://schemas.microsoft.com/office/powerpoint/2010/main" val="19921837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3E2CAB3-2D7C-DBE6-0A11-8BA4BEA039D0}"/>
              </a:ext>
            </a:extLst>
          </p:cNvPr>
          <p:cNvSpPr>
            <a:spLocks noGrp="1"/>
          </p:cNvSpPr>
          <p:nvPr>
            <p:ph type="subTitle" idx="1"/>
          </p:nvPr>
        </p:nvSpPr>
        <p:spPr>
          <a:xfrm>
            <a:off x="90311" y="270917"/>
            <a:ext cx="12101689" cy="1309255"/>
          </a:xfrm>
        </p:spPr>
        <p:txBody>
          <a:bodyPr>
            <a:normAutofit/>
          </a:bodyPr>
          <a:lstStyle/>
          <a:p>
            <a:r>
              <a:rPr lang="en-GB" altLang="en-US" sz="7100" b="1" dirty="0">
                <a:solidFill>
                  <a:schemeClr val="bg1"/>
                </a:solidFill>
                <a:latin typeface="Tuffy" panose="020B0603060100000000" pitchFamily="34" charset="0"/>
              </a:rPr>
              <a:t>Maths </a:t>
            </a:r>
            <a:endParaRPr lang="en-GB" altLang="en-US" sz="2000" b="1" dirty="0">
              <a:solidFill>
                <a:schemeClr val="bg1"/>
              </a:solidFill>
              <a:latin typeface="Tuffy" panose="020B0603060100000000" pitchFamily="34" charset="0"/>
            </a:endParaRPr>
          </a:p>
          <a:p>
            <a:endParaRPr lang="en-GB" dirty="0"/>
          </a:p>
        </p:txBody>
      </p:sp>
      <p:sp>
        <p:nvSpPr>
          <p:cNvPr id="6" name="Title 5">
            <a:extLst>
              <a:ext uri="{FF2B5EF4-FFF2-40B4-BE49-F238E27FC236}">
                <a16:creationId xmlns:a16="http://schemas.microsoft.com/office/drawing/2014/main" id="{461D8933-1196-C44B-41A5-BB5480FF5811}"/>
              </a:ext>
            </a:extLst>
          </p:cNvPr>
          <p:cNvSpPr>
            <a:spLocks noGrp="1"/>
          </p:cNvSpPr>
          <p:nvPr>
            <p:ph type="ctrTitle"/>
          </p:nvPr>
        </p:nvSpPr>
        <p:spPr>
          <a:xfrm>
            <a:off x="568561" y="4679065"/>
            <a:ext cx="11471565" cy="1739347"/>
          </a:xfrm>
        </p:spPr>
        <p:txBody>
          <a:bodyPr>
            <a:normAutofit/>
          </a:bodyPr>
          <a:lstStyle/>
          <a:p>
            <a:pPr marL="182562">
              <a:defRPr/>
            </a:pPr>
            <a:br>
              <a:rPr lang="en-GB" sz="6000" dirty="0">
                <a:solidFill>
                  <a:schemeClr val="tx1"/>
                </a:solidFill>
                <a:latin typeface="Tuffy" panose="020B0603060100000000" pitchFamily="34" charset="0"/>
              </a:rPr>
            </a:br>
            <a:endParaRPr lang="en-GB" dirty="0"/>
          </a:p>
        </p:txBody>
      </p:sp>
      <p:pic>
        <p:nvPicPr>
          <p:cNvPr id="4" name="Picture 3">
            <a:extLst>
              <a:ext uri="{FF2B5EF4-FFF2-40B4-BE49-F238E27FC236}">
                <a16:creationId xmlns:a16="http://schemas.microsoft.com/office/drawing/2014/main" id="{F7689DF7-B8A5-A39D-AC3C-6469F263341E}"/>
              </a:ext>
            </a:extLst>
          </p:cNvPr>
          <p:cNvPicPr>
            <a:picLocks noChangeAspect="1"/>
          </p:cNvPicPr>
          <p:nvPr/>
        </p:nvPicPr>
        <p:blipFill rotWithShape="1">
          <a:blip r:embed="rId2"/>
          <a:srcRect l="31758" t="24988" r="23945" b="16233"/>
          <a:stretch/>
        </p:blipFill>
        <p:spPr>
          <a:xfrm>
            <a:off x="2767012" y="1451351"/>
            <a:ext cx="6905626" cy="5151816"/>
          </a:xfrm>
          <a:prstGeom prst="rect">
            <a:avLst/>
          </a:prstGeom>
        </p:spPr>
      </p:pic>
    </p:spTree>
    <p:extLst>
      <p:ext uri="{BB962C8B-B14F-4D97-AF65-F5344CB8AC3E}">
        <p14:creationId xmlns:p14="http://schemas.microsoft.com/office/powerpoint/2010/main" val="12178300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3E2CAB3-2D7C-DBE6-0A11-8BA4BEA039D0}"/>
              </a:ext>
            </a:extLst>
          </p:cNvPr>
          <p:cNvSpPr>
            <a:spLocks noGrp="1"/>
          </p:cNvSpPr>
          <p:nvPr>
            <p:ph type="subTitle" idx="1"/>
          </p:nvPr>
        </p:nvSpPr>
        <p:spPr>
          <a:xfrm>
            <a:off x="90311" y="270917"/>
            <a:ext cx="12101689" cy="1309255"/>
          </a:xfrm>
        </p:spPr>
        <p:txBody>
          <a:bodyPr>
            <a:normAutofit/>
          </a:bodyPr>
          <a:lstStyle/>
          <a:p>
            <a:r>
              <a:rPr lang="en-GB" altLang="en-US" sz="7100" b="1" dirty="0">
                <a:solidFill>
                  <a:schemeClr val="bg1"/>
                </a:solidFill>
                <a:latin typeface="Tuffy" panose="020B0603060100000000" pitchFamily="34" charset="0"/>
              </a:rPr>
              <a:t>Assessment and Reporting </a:t>
            </a:r>
            <a:endParaRPr lang="en-GB" altLang="en-US" sz="2000" b="1" dirty="0">
              <a:solidFill>
                <a:schemeClr val="bg1"/>
              </a:solidFill>
              <a:latin typeface="Tuffy" panose="020B0603060100000000" pitchFamily="34" charset="0"/>
            </a:endParaRPr>
          </a:p>
          <a:p>
            <a:endParaRPr lang="en-GB" dirty="0"/>
          </a:p>
        </p:txBody>
      </p:sp>
      <p:sp>
        <p:nvSpPr>
          <p:cNvPr id="6" name="Title 5">
            <a:extLst>
              <a:ext uri="{FF2B5EF4-FFF2-40B4-BE49-F238E27FC236}">
                <a16:creationId xmlns:a16="http://schemas.microsoft.com/office/drawing/2014/main" id="{461D8933-1196-C44B-41A5-BB5480FF5811}"/>
              </a:ext>
            </a:extLst>
          </p:cNvPr>
          <p:cNvSpPr>
            <a:spLocks noGrp="1"/>
          </p:cNvSpPr>
          <p:nvPr>
            <p:ph type="ctrTitle"/>
          </p:nvPr>
        </p:nvSpPr>
        <p:spPr>
          <a:xfrm>
            <a:off x="568561" y="4679065"/>
            <a:ext cx="11471565" cy="1739347"/>
          </a:xfrm>
        </p:spPr>
        <p:txBody>
          <a:bodyPr>
            <a:normAutofit/>
          </a:bodyPr>
          <a:lstStyle/>
          <a:p>
            <a:pPr marL="182562">
              <a:defRPr/>
            </a:pPr>
            <a:br>
              <a:rPr lang="en-GB" sz="6000" dirty="0">
                <a:solidFill>
                  <a:schemeClr val="tx1"/>
                </a:solidFill>
                <a:latin typeface="Tuffy" panose="020B0603060100000000" pitchFamily="34" charset="0"/>
              </a:rPr>
            </a:br>
            <a:endParaRPr lang="en-GB" dirty="0"/>
          </a:p>
        </p:txBody>
      </p:sp>
      <p:sp>
        <p:nvSpPr>
          <p:cNvPr id="5" name="TextBox 4">
            <a:extLst>
              <a:ext uri="{FF2B5EF4-FFF2-40B4-BE49-F238E27FC236}">
                <a16:creationId xmlns:a16="http://schemas.microsoft.com/office/drawing/2014/main" id="{E54CF1E3-1D2B-6C05-FA32-4BCC91461523}"/>
              </a:ext>
            </a:extLst>
          </p:cNvPr>
          <p:cNvSpPr txBox="1"/>
          <p:nvPr/>
        </p:nvSpPr>
        <p:spPr>
          <a:xfrm>
            <a:off x="568561" y="2178935"/>
            <a:ext cx="11025128" cy="3416320"/>
          </a:xfrm>
          <a:prstGeom prst="rect">
            <a:avLst/>
          </a:prstGeom>
          <a:noFill/>
        </p:spPr>
        <p:txBody>
          <a:bodyPr wrap="square">
            <a:spAutoFit/>
          </a:bodyPr>
          <a:lstStyle/>
          <a:p>
            <a:pPr marL="342900" indent="-160338">
              <a:buFont typeface="Arial" panose="020B0604020202020204" pitchFamily="34" charset="0"/>
              <a:buChar char="•"/>
              <a:defRPr/>
            </a:pPr>
            <a:r>
              <a:rPr lang="en-GB" sz="2400" dirty="0">
                <a:solidFill>
                  <a:schemeClr val="bg2">
                    <a:lumMod val="10000"/>
                  </a:schemeClr>
                </a:solidFill>
                <a:latin typeface="Tuffy" panose="020B0603060100000000" pitchFamily="34" charset="0"/>
              </a:rPr>
              <a:t>Children are described as working towards, working at and working at greater depth according to the Year 2 expectations of the curriculum. </a:t>
            </a:r>
          </a:p>
          <a:p>
            <a:pPr marL="342900" indent="-160338">
              <a:buFont typeface="Arial" panose="020B0604020202020204" pitchFamily="34" charset="0"/>
              <a:buChar char="•"/>
              <a:defRPr/>
            </a:pPr>
            <a:endParaRPr lang="en-GB" sz="2400" dirty="0">
              <a:solidFill>
                <a:schemeClr val="bg2">
                  <a:lumMod val="10000"/>
                </a:schemeClr>
              </a:solidFill>
              <a:latin typeface="Tuffy" panose="020B0603060100000000" pitchFamily="34" charset="0"/>
            </a:endParaRPr>
          </a:p>
          <a:p>
            <a:pPr marL="182562">
              <a:defRPr/>
            </a:pPr>
            <a:endParaRPr lang="en-GB" sz="2400" dirty="0">
              <a:solidFill>
                <a:schemeClr val="bg2">
                  <a:lumMod val="10000"/>
                </a:schemeClr>
              </a:solidFill>
              <a:latin typeface="Tuffy" panose="020B0603060100000000" pitchFamily="34" charset="0"/>
            </a:endParaRPr>
          </a:p>
          <a:p>
            <a:pPr marL="182562">
              <a:defRPr/>
            </a:pPr>
            <a:endParaRPr lang="en-GB" sz="2400" dirty="0">
              <a:solidFill>
                <a:schemeClr val="bg2">
                  <a:lumMod val="10000"/>
                </a:schemeClr>
              </a:solidFill>
              <a:latin typeface="Tuffy" panose="020B0603060100000000" pitchFamily="34" charset="0"/>
            </a:endParaRPr>
          </a:p>
          <a:p>
            <a:pPr marL="342900" indent="-160338">
              <a:buFont typeface="Arial" panose="020B0604020202020204" pitchFamily="34" charset="0"/>
              <a:buChar char="•"/>
              <a:defRPr/>
            </a:pPr>
            <a:r>
              <a:rPr lang="en-GB" sz="2400" dirty="0">
                <a:solidFill>
                  <a:schemeClr val="bg2">
                    <a:lumMod val="10000"/>
                  </a:schemeClr>
                </a:solidFill>
                <a:latin typeface="Tuffy" panose="020B0603060100000000" pitchFamily="34" charset="0"/>
              </a:rPr>
              <a:t>The curriculum is rigorous and sets high expectations.</a:t>
            </a:r>
          </a:p>
          <a:p>
            <a:pPr marL="182562">
              <a:defRPr/>
            </a:pPr>
            <a:endParaRPr lang="en-GB" sz="2400" dirty="0">
              <a:solidFill>
                <a:schemeClr val="bg2">
                  <a:lumMod val="10000"/>
                </a:schemeClr>
              </a:solidFill>
              <a:latin typeface="Tuffy" panose="020B0603060100000000" pitchFamily="34" charset="0"/>
            </a:endParaRPr>
          </a:p>
          <a:p>
            <a:pPr marL="342900" indent="-160338">
              <a:buFont typeface="Arial" panose="020B0604020202020204" pitchFamily="34" charset="0"/>
              <a:buChar char="•"/>
              <a:defRPr/>
            </a:pPr>
            <a:endParaRPr lang="en-GB" sz="2400" dirty="0">
              <a:solidFill>
                <a:schemeClr val="bg2">
                  <a:lumMod val="10000"/>
                </a:schemeClr>
              </a:solidFill>
              <a:latin typeface="Tuffy" panose="020B0603060100000000" pitchFamily="34" charset="0"/>
            </a:endParaRPr>
          </a:p>
          <a:p>
            <a:pPr marL="342900" indent="-160338">
              <a:buFont typeface="Arial" panose="020B0604020202020204" pitchFamily="34" charset="0"/>
              <a:buChar char="•"/>
              <a:defRPr/>
            </a:pPr>
            <a:r>
              <a:rPr lang="en-GB" sz="2400" dirty="0">
                <a:solidFill>
                  <a:schemeClr val="bg2">
                    <a:lumMod val="10000"/>
                  </a:schemeClr>
                </a:solidFill>
                <a:latin typeface="Tuffy" panose="020B0603060100000000" pitchFamily="34" charset="0"/>
              </a:rPr>
              <a:t>Test scores are reported as ‘scaled scores’.</a:t>
            </a:r>
          </a:p>
        </p:txBody>
      </p:sp>
    </p:spTree>
    <p:extLst>
      <p:ext uri="{BB962C8B-B14F-4D97-AF65-F5344CB8AC3E}">
        <p14:creationId xmlns:p14="http://schemas.microsoft.com/office/powerpoint/2010/main" val="15159067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3E2CAB3-2D7C-DBE6-0A11-8BA4BEA039D0}"/>
              </a:ext>
            </a:extLst>
          </p:cNvPr>
          <p:cNvSpPr>
            <a:spLocks noGrp="1"/>
          </p:cNvSpPr>
          <p:nvPr>
            <p:ph type="subTitle" idx="1"/>
          </p:nvPr>
        </p:nvSpPr>
        <p:spPr>
          <a:xfrm>
            <a:off x="90311" y="270917"/>
            <a:ext cx="12101689" cy="1309255"/>
          </a:xfrm>
        </p:spPr>
        <p:txBody>
          <a:bodyPr>
            <a:normAutofit/>
          </a:bodyPr>
          <a:lstStyle/>
          <a:p>
            <a:r>
              <a:rPr lang="en-GB" altLang="en-US" sz="7100" b="1" dirty="0">
                <a:solidFill>
                  <a:schemeClr val="bg1"/>
                </a:solidFill>
                <a:latin typeface="Tuffy" panose="020B0603060100000000" pitchFamily="34" charset="0"/>
              </a:rPr>
              <a:t>Scaled Scores</a:t>
            </a:r>
            <a:endParaRPr lang="en-GB" altLang="en-US" sz="2000" b="1" dirty="0">
              <a:solidFill>
                <a:schemeClr val="bg1"/>
              </a:solidFill>
              <a:latin typeface="Tuffy" panose="020B0603060100000000" pitchFamily="34" charset="0"/>
            </a:endParaRPr>
          </a:p>
          <a:p>
            <a:endParaRPr lang="en-GB" dirty="0"/>
          </a:p>
        </p:txBody>
      </p:sp>
      <p:sp>
        <p:nvSpPr>
          <p:cNvPr id="6" name="Title 5">
            <a:extLst>
              <a:ext uri="{FF2B5EF4-FFF2-40B4-BE49-F238E27FC236}">
                <a16:creationId xmlns:a16="http://schemas.microsoft.com/office/drawing/2014/main" id="{461D8933-1196-C44B-41A5-BB5480FF5811}"/>
              </a:ext>
            </a:extLst>
          </p:cNvPr>
          <p:cNvSpPr>
            <a:spLocks noGrp="1"/>
          </p:cNvSpPr>
          <p:nvPr>
            <p:ph type="ctrTitle"/>
          </p:nvPr>
        </p:nvSpPr>
        <p:spPr>
          <a:xfrm>
            <a:off x="568561" y="4679065"/>
            <a:ext cx="11471565" cy="1739347"/>
          </a:xfrm>
        </p:spPr>
        <p:txBody>
          <a:bodyPr>
            <a:normAutofit/>
          </a:bodyPr>
          <a:lstStyle/>
          <a:p>
            <a:pPr marL="182562">
              <a:defRPr/>
            </a:pPr>
            <a:br>
              <a:rPr lang="en-GB" sz="6000" dirty="0">
                <a:solidFill>
                  <a:schemeClr val="tx1"/>
                </a:solidFill>
                <a:latin typeface="Tuffy" panose="020B0603060100000000" pitchFamily="34" charset="0"/>
              </a:rPr>
            </a:br>
            <a:endParaRPr lang="en-GB" dirty="0"/>
          </a:p>
        </p:txBody>
      </p:sp>
      <p:sp>
        <p:nvSpPr>
          <p:cNvPr id="5" name="TextBox 4">
            <a:extLst>
              <a:ext uri="{FF2B5EF4-FFF2-40B4-BE49-F238E27FC236}">
                <a16:creationId xmlns:a16="http://schemas.microsoft.com/office/drawing/2014/main" id="{E54CF1E3-1D2B-6C05-FA32-4BCC91461523}"/>
              </a:ext>
            </a:extLst>
          </p:cNvPr>
          <p:cNvSpPr txBox="1"/>
          <p:nvPr/>
        </p:nvSpPr>
        <p:spPr>
          <a:xfrm>
            <a:off x="628591" y="1467735"/>
            <a:ext cx="11025128" cy="4524315"/>
          </a:xfrm>
          <a:prstGeom prst="rect">
            <a:avLst/>
          </a:prstGeom>
          <a:noFill/>
        </p:spPr>
        <p:txBody>
          <a:bodyPr wrap="square">
            <a:spAutoFit/>
          </a:bodyPr>
          <a:lstStyle/>
          <a:p>
            <a:pPr marL="182562">
              <a:defRPr/>
            </a:pPr>
            <a:r>
              <a:rPr lang="en-GB" sz="2400" dirty="0">
                <a:solidFill>
                  <a:schemeClr val="bg2">
                    <a:lumMod val="10000"/>
                  </a:schemeClr>
                </a:solidFill>
                <a:latin typeface="Tuffy" panose="020B0603060100000000" pitchFamily="34" charset="0"/>
              </a:rPr>
              <a:t>What is meant by ‘scaled scores’?</a:t>
            </a:r>
          </a:p>
          <a:p>
            <a:pPr marL="342900" indent="-160338">
              <a:buFont typeface="Arial" panose="020B0604020202020204" pitchFamily="34" charset="0"/>
              <a:buChar char="•"/>
              <a:defRPr/>
            </a:pPr>
            <a:endParaRPr lang="en-GB" sz="2400" dirty="0">
              <a:solidFill>
                <a:schemeClr val="bg2">
                  <a:lumMod val="10000"/>
                </a:schemeClr>
              </a:solidFill>
              <a:latin typeface="Tuffy" panose="020B0603060100000000" pitchFamily="34" charset="0"/>
            </a:endParaRPr>
          </a:p>
          <a:p>
            <a:pPr marL="342900" indent="-160338">
              <a:buFont typeface="Arial" panose="020B0604020202020204" pitchFamily="34" charset="0"/>
              <a:buChar char="•"/>
              <a:defRPr/>
            </a:pPr>
            <a:r>
              <a:rPr lang="en-GB" sz="2400" dirty="0">
                <a:solidFill>
                  <a:schemeClr val="bg2">
                    <a:lumMod val="10000"/>
                  </a:schemeClr>
                </a:solidFill>
                <a:latin typeface="Tuffy" panose="020B0603060100000000" pitchFamily="34" charset="0"/>
              </a:rPr>
              <a:t>It is planned that 100 will always represent the ‘national standard’.</a:t>
            </a:r>
          </a:p>
          <a:p>
            <a:pPr marL="342900" indent="-160338">
              <a:buFont typeface="Arial" panose="020B0604020202020204" pitchFamily="34" charset="0"/>
              <a:buChar char="•"/>
              <a:defRPr/>
            </a:pPr>
            <a:endParaRPr lang="en-GB" sz="2400" dirty="0">
              <a:solidFill>
                <a:schemeClr val="bg2">
                  <a:lumMod val="10000"/>
                </a:schemeClr>
              </a:solidFill>
              <a:latin typeface="Tuffy" panose="020B0603060100000000" pitchFamily="34" charset="0"/>
            </a:endParaRPr>
          </a:p>
          <a:p>
            <a:pPr marL="342900" indent="-160338">
              <a:buFont typeface="Arial" panose="020B0604020202020204" pitchFamily="34" charset="0"/>
              <a:buChar char="•"/>
              <a:defRPr/>
            </a:pPr>
            <a:r>
              <a:rPr lang="en-GB" sz="2400" dirty="0">
                <a:solidFill>
                  <a:schemeClr val="bg2">
                    <a:lumMod val="10000"/>
                  </a:schemeClr>
                </a:solidFill>
                <a:latin typeface="Tuffy" panose="020B0603060100000000" pitchFamily="34" charset="0"/>
              </a:rPr>
              <a:t>Each pupil’s raw test score will therefore be converted into a score on the scale, either at, above or below 100.</a:t>
            </a:r>
          </a:p>
          <a:p>
            <a:pPr marL="342900" indent="-160338">
              <a:buFont typeface="Arial" panose="020B0604020202020204" pitchFamily="34" charset="0"/>
              <a:buChar char="•"/>
              <a:defRPr/>
            </a:pPr>
            <a:endParaRPr lang="en-GB" sz="2400" dirty="0">
              <a:solidFill>
                <a:schemeClr val="bg2">
                  <a:lumMod val="10000"/>
                </a:schemeClr>
              </a:solidFill>
              <a:latin typeface="Tuffy" panose="020B0603060100000000" pitchFamily="34" charset="0"/>
            </a:endParaRPr>
          </a:p>
          <a:p>
            <a:pPr marL="342900" indent="-160338">
              <a:buFont typeface="Arial" panose="020B0604020202020204" pitchFamily="34" charset="0"/>
              <a:buChar char="•"/>
              <a:defRPr/>
            </a:pPr>
            <a:r>
              <a:rPr lang="en-GB" sz="2400" dirty="0">
                <a:solidFill>
                  <a:schemeClr val="bg2">
                    <a:lumMod val="10000"/>
                  </a:schemeClr>
                </a:solidFill>
                <a:latin typeface="Tuffy" panose="020B0603060100000000" pitchFamily="34" charset="0"/>
              </a:rPr>
              <a:t>The scale will have a lower end point somewhere below 100 and an upper end point above 100.</a:t>
            </a:r>
          </a:p>
          <a:p>
            <a:pPr marL="342900" indent="-160338">
              <a:buFont typeface="Arial" panose="020B0604020202020204" pitchFamily="34" charset="0"/>
              <a:buChar char="•"/>
              <a:defRPr/>
            </a:pPr>
            <a:endParaRPr lang="en-GB" sz="2400" dirty="0">
              <a:solidFill>
                <a:schemeClr val="bg2">
                  <a:lumMod val="10000"/>
                </a:schemeClr>
              </a:solidFill>
              <a:latin typeface="Tuffy" panose="020B0603060100000000" pitchFamily="34" charset="0"/>
            </a:endParaRPr>
          </a:p>
          <a:p>
            <a:pPr marL="342900" indent="-160338">
              <a:buFont typeface="Arial" panose="020B0604020202020204" pitchFamily="34" charset="0"/>
              <a:buChar char="•"/>
              <a:defRPr/>
            </a:pPr>
            <a:r>
              <a:rPr lang="en-GB" sz="2400" dirty="0">
                <a:solidFill>
                  <a:schemeClr val="bg2">
                    <a:lumMod val="10000"/>
                  </a:schemeClr>
                </a:solidFill>
                <a:latin typeface="Tuffy" panose="020B0603060100000000" pitchFamily="34" charset="0"/>
              </a:rPr>
              <a:t>A child who achieves the ‘national standard’ (a score of 100) will be judged to have demonstrated sufficient knowledge in the areas assessed by the tests.</a:t>
            </a:r>
          </a:p>
        </p:txBody>
      </p:sp>
    </p:spTree>
    <p:extLst>
      <p:ext uri="{BB962C8B-B14F-4D97-AF65-F5344CB8AC3E}">
        <p14:creationId xmlns:p14="http://schemas.microsoft.com/office/powerpoint/2010/main" val="35114961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3E2CAB3-2D7C-DBE6-0A11-8BA4BEA039D0}"/>
              </a:ext>
            </a:extLst>
          </p:cNvPr>
          <p:cNvSpPr>
            <a:spLocks noGrp="1"/>
          </p:cNvSpPr>
          <p:nvPr>
            <p:ph type="subTitle" idx="1"/>
          </p:nvPr>
        </p:nvSpPr>
        <p:spPr>
          <a:xfrm>
            <a:off x="90311" y="270917"/>
            <a:ext cx="12101689" cy="1309255"/>
          </a:xfrm>
        </p:spPr>
        <p:txBody>
          <a:bodyPr>
            <a:normAutofit/>
          </a:bodyPr>
          <a:lstStyle/>
          <a:p>
            <a:r>
              <a:rPr lang="en-GB" altLang="en-US" sz="7100" b="1" dirty="0">
                <a:solidFill>
                  <a:schemeClr val="bg1"/>
                </a:solidFill>
                <a:latin typeface="Tuffy" panose="020B0603060100000000" pitchFamily="34" charset="0"/>
              </a:rPr>
              <a:t>Scaled Scores: Examples</a:t>
            </a:r>
            <a:endParaRPr lang="en-GB" altLang="en-US" sz="2000" b="1" dirty="0">
              <a:solidFill>
                <a:schemeClr val="bg1"/>
              </a:solidFill>
              <a:latin typeface="Tuffy" panose="020B0603060100000000" pitchFamily="34" charset="0"/>
            </a:endParaRPr>
          </a:p>
          <a:p>
            <a:endParaRPr lang="en-GB" dirty="0"/>
          </a:p>
        </p:txBody>
      </p:sp>
      <p:sp>
        <p:nvSpPr>
          <p:cNvPr id="6" name="Title 5">
            <a:extLst>
              <a:ext uri="{FF2B5EF4-FFF2-40B4-BE49-F238E27FC236}">
                <a16:creationId xmlns:a16="http://schemas.microsoft.com/office/drawing/2014/main" id="{461D8933-1196-C44B-41A5-BB5480FF5811}"/>
              </a:ext>
            </a:extLst>
          </p:cNvPr>
          <p:cNvSpPr>
            <a:spLocks noGrp="1"/>
          </p:cNvSpPr>
          <p:nvPr>
            <p:ph type="ctrTitle"/>
          </p:nvPr>
        </p:nvSpPr>
        <p:spPr>
          <a:xfrm>
            <a:off x="568561" y="4679065"/>
            <a:ext cx="11471565" cy="1739347"/>
          </a:xfrm>
        </p:spPr>
        <p:txBody>
          <a:bodyPr>
            <a:normAutofit/>
          </a:bodyPr>
          <a:lstStyle/>
          <a:p>
            <a:pPr marL="182562">
              <a:defRPr/>
            </a:pPr>
            <a:br>
              <a:rPr lang="en-GB" sz="6000" dirty="0">
                <a:solidFill>
                  <a:schemeClr val="tx1"/>
                </a:solidFill>
                <a:latin typeface="Tuffy" panose="020B0603060100000000" pitchFamily="34" charset="0"/>
              </a:rPr>
            </a:br>
            <a:endParaRPr lang="en-GB" dirty="0"/>
          </a:p>
        </p:txBody>
      </p:sp>
      <p:sp>
        <p:nvSpPr>
          <p:cNvPr id="5" name="TextBox 4">
            <a:extLst>
              <a:ext uri="{FF2B5EF4-FFF2-40B4-BE49-F238E27FC236}">
                <a16:creationId xmlns:a16="http://schemas.microsoft.com/office/drawing/2014/main" id="{E54CF1E3-1D2B-6C05-FA32-4BCC91461523}"/>
              </a:ext>
            </a:extLst>
          </p:cNvPr>
          <p:cNvSpPr txBox="1"/>
          <p:nvPr/>
        </p:nvSpPr>
        <p:spPr>
          <a:xfrm>
            <a:off x="628591" y="1324104"/>
            <a:ext cx="11025128" cy="4616648"/>
          </a:xfrm>
          <a:prstGeom prst="rect">
            <a:avLst/>
          </a:prstGeom>
          <a:noFill/>
        </p:spPr>
        <p:txBody>
          <a:bodyPr wrap="square">
            <a:spAutoFit/>
          </a:bodyPr>
          <a:lstStyle/>
          <a:p>
            <a:pPr marL="182562">
              <a:defRPr/>
            </a:pPr>
            <a:endParaRPr lang="en-GB" sz="2100" dirty="0">
              <a:solidFill>
                <a:schemeClr val="bg2">
                  <a:lumMod val="10000"/>
                </a:schemeClr>
              </a:solidFill>
              <a:latin typeface="Tuffy" panose="020B0603060100000000" pitchFamily="34" charset="0"/>
            </a:endParaRPr>
          </a:p>
          <a:p>
            <a:pPr marL="182562">
              <a:defRPr/>
            </a:pPr>
            <a:endParaRPr lang="en-GB" sz="2100" dirty="0">
              <a:solidFill>
                <a:schemeClr val="bg2">
                  <a:lumMod val="10000"/>
                </a:schemeClr>
              </a:solidFill>
              <a:latin typeface="Tuffy" panose="020B0603060100000000" pitchFamily="34" charset="0"/>
            </a:endParaRPr>
          </a:p>
          <a:p>
            <a:pPr marL="466725" indent="-195263">
              <a:buFont typeface="Arial" panose="020B0604020202020204" pitchFamily="34" charset="0"/>
              <a:buChar char="•"/>
              <a:defRPr/>
            </a:pPr>
            <a:r>
              <a:rPr lang="en-GB" sz="2100" dirty="0">
                <a:solidFill>
                  <a:schemeClr val="bg2">
                    <a:lumMod val="10000"/>
                  </a:schemeClr>
                </a:solidFill>
                <a:latin typeface="Tuffy" panose="020B0603060100000000" pitchFamily="34" charset="0"/>
              </a:rPr>
              <a:t>A child awarded a scaled score of 100 is judged to have met the ‘national standard’ in the area judged by the test.</a:t>
            </a:r>
          </a:p>
          <a:p>
            <a:pPr marL="466725" indent="-195263">
              <a:buFont typeface="Arial" panose="020B0604020202020204" pitchFamily="34" charset="0"/>
              <a:buChar char="•"/>
              <a:defRPr/>
            </a:pPr>
            <a:endParaRPr lang="en-GB" sz="2100" dirty="0">
              <a:solidFill>
                <a:schemeClr val="bg2">
                  <a:lumMod val="10000"/>
                </a:schemeClr>
              </a:solidFill>
              <a:latin typeface="Tuffy" panose="020B0603060100000000" pitchFamily="34" charset="0"/>
            </a:endParaRPr>
          </a:p>
          <a:p>
            <a:pPr marL="466725" indent="-195263">
              <a:buFont typeface="Arial" panose="020B0604020202020204" pitchFamily="34" charset="0"/>
              <a:buChar char="•"/>
              <a:defRPr/>
            </a:pPr>
            <a:r>
              <a:rPr lang="en-GB" sz="2100" dirty="0">
                <a:solidFill>
                  <a:schemeClr val="bg2">
                    <a:lumMod val="10000"/>
                  </a:schemeClr>
                </a:solidFill>
                <a:latin typeface="Tuffy" panose="020B0603060100000000" pitchFamily="34" charset="0"/>
              </a:rPr>
              <a:t>A child awarded a scaled score of more than 100 is judged to have exceeded the national standard and demonstrated a higher than expected knowledge of the curriculum for their age.</a:t>
            </a:r>
          </a:p>
          <a:p>
            <a:pPr marL="466725" indent="-195263">
              <a:buFont typeface="Arial" panose="020B0604020202020204" pitchFamily="34" charset="0"/>
              <a:buChar char="•"/>
              <a:defRPr/>
            </a:pPr>
            <a:endParaRPr lang="en-GB" sz="2100" dirty="0">
              <a:solidFill>
                <a:schemeClr val="bg2">
                  <a:lumMod val="10000"/>
                </a:schemeClr>
              </a:solidFill>
              <a:latin typeface="Tuffy" panose="020B0603060100000000" pitchFamily="34" charset="0"/>
            </a:endParaRPr>
          </a:p>
          <a:p>
            <a:pPr marL="466725" indent="-195263">
              <a:buFont typeface="Arial" panose="020B0604020202020204" pitchFamily="34" charset="0"/>
              <a:buChar char="•"/>
              <a:defRPr/>
            </a:pPr>
            <a:r>
              <a:rPr lang="en-GB" sz="2100" dirty="0">
                <a:solidFill>
                  <a:schemeClr val="bg2">
                    <a:lumMod val="10000"/>
                  </a:schemeClr>
                </a:solidFill>
                <a:latin typeface="Tuffy" panose="020B0603060100000000" pitchFamily="34" charset="0"/>
              </a:rPr>
              <a:t>A child awarded a scaled score of less than 100 is judged to have not yet met the national standard and performed below expectation for their age.</a:t>
            </a:r>
          </a:p>
          <a:p>
            <a:pPr marL="466725" indent="-195263">
              <a:buFont typeface="Arial" panose="020B0604020202020204" pitchFamily="34" charset="0"/>
              <a:buChar char="•"/>
              <a:defRPr/>
            </a:pPr>
            <a:endParaRPr lang="en-GB" sz="2100" dirty="0">
              <a:solidFill>
                <a:schemeClr val="bg2">
                  <a:lumMod val="10000"/>
                </a:schemeClr>
              </a:solidFill>
              <a:latin typeface="Tuffy" panose="020B0603060100000000" pitchFamily="34" charset="0"/>
            </a:endParaRPr>
          </a:p>
          <a:p>
            <a:pPr marL="466725" indent="-195263">
              <a:buFont typeface="Arial" panose="020B0604020202020204" pitchFamily="34" charset="0"/>
              <a:buChar char="•"/>
              <a:defRPr/>
            </a:pPr>
            <a:r>
              <a:rPr lang="en-GB" sz="2100" dirty="0">
                <a:solidFill>
                  <a:schemeClr val="bg2">
                    <a:lumMod val="10000"/>
                  </a:schemeClr>
                </a:solidFill>
                <a:latin typeface="Tuffy" panose="020B0603060100000000" pitchFamily="34" charset="0"/>
              </a:rPr>
              <a:t>Marking guidance for KS1 tests will include conversion tables. Teachers will use these to translate pupil’s raw scores into scaled scores to see whether each pupil has met the national standard. Teachers will use the scaled scores to inform their teacher assessment judgements.</a:t>
            </a:r>
          </a:p>
        </p:txBody>
      </p:sp>
    </p:spTree>
    <p:extLst>
      <p:ext uri="{BB962C8B-B14F-4D97-AF65-F5344CB8AC3E}">
        <p14:creationId xmlns:p14="http://schemas.microsoft.com/office/powerpoint/2010/main" val="19372537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3E2CAB3-2D7C-DBE6-0A11-8BA4BEA039D0}"/>
              </a:ext>
            </a:extLst>
          </p:cNvPr>
          <p:cNvSpPr>
            <a:spLocks noGrp="1"/>
          </p:cNvSpPr>
          <p:nvPr>
            <p:ph type="subTitle" idx="1"/>
          </p:nvPr>
        </p:nvSpPr>
        <p:spPr>
          <a:xfrm>
            <a:off x="90311" y="270917"/>
            <a:ext cx="12101689" cy="1309255"/>
          </a:xfrm>
        </p:spPr>
        <p:txBody>
          <a:bodyPr>
            <a:normAutofit/>
          </a:bodyPr>
          <a:lstStyle/>
          <a:p>
            <a:r>
              <a:rPr lang="en-GB" altLang="en-US" sz="7100" b="1" dirty="0">
                <a:solidFill>
                  <a:schemeClr val="bg1"/>
                </a:solidFill>
                <a:latin typeface="Tuffy" panose="020B0603060100000000" pitchFamily="34" charset="0"/>
              </a:rPr>
              <a:t>Teacher Assessments/Results</a:t>
            </a:r>
            <a:endParaRPr lang="en-GB" altLang="en-US" sz="2000" b="1" dirty="0">
              <a:solidFill>
                <a:schemeClr val="bg1"/>
              </a:solidFill>
              <a:latin typeface="Tuffy" panose="020B0603060100000000" pitchFamily="34" charset="0"/>
            </a:endParaRPr>
          </a:p>
          <a:p>
            <a:endParaRPr lang="en-GB" dirty="0"/>
          </a:p>
        </p:txBody>
      </p:sp>
      <p:sp>
        <p:nvSpPr>
          <p:cNvPr id="6" name="Title 5">
            <a:extLst>
              <a:ext uri="{FF2B5EF4-FFF2-40B4-BE49-F238E27FC236}">
                <a16:creationId xmlns:a16="http://schemas.microsoft.com/office/drawing/2014/main" id="{461D8933-1196-C44B-41A5-BB5480FF5811}"/>
              </a:ext>
            </a:extLst>
          </p:cNvPr>
          <p:cNvSpPr>
            <a:spLocks noGrp="1"/>
          </p:cNvSpPr>
          <p:nvPr>
            <p:ph type="ctrTitle"/>
          </p:nvPr>
        </p:nvSpPr>
        <p:spPr>
          <a:xfrm>
            <a:off x="568561" y="4679065"/>
            <a:ext cx="11471565" cy="1739347"/>
          </a:xfrm>
        </p:spPr>
        <p:txBody>
          <a:bodyPr>
            <a:normAutofit/>
          </a:bodyPr>
          <a:lstStyle/>
          <a:p>
            <a:pPr marL="182562">
              <a:defRPr/>
            </a:pPr>
            <a:br>
              <a:rPr lang="en-GB" sz="6000" dirty="0">
                <a:solidFill>
                  <a:schemeClr val="tx1"/>
                </a:solidFill>
                <a:latin typeface="Tuffy" panose="020B0603060100000000" pitchFamily="34" charset="0"/>
              </a:rPr>
            </a:br>
            <a:endParaRPr lang="en-GB" dirty="0"/>
          </a:p>
        </p:txBody>
      </p:sp>
      <p:sp>
        <p:nvSpPr>
          <p:cNvPr id="5" name="TextBox 4">
            <a:extLst>
              <a:ext uri="{FF2B5EF4-FFF2-40B4-BE49-F238E27FC236}">
                <a16:creationId xmlns:a16="http://schemas.microsoft.com/office/drawing/2014/main" id="{E54CF1E3-1D2B-6C05-FA32-4BCC91461523}"/>
              </a:ext>
            </a:extLst>
          </p:cNvPr>
          <p:cNvSpPr txBox="1"/>
          <p:nvPr/>
        </p:nvSpPr>
        <p:spPr>
          <a:xfrm>
            <a:off x="628591" y="2007010"/>
            <a:ext cx="11025128" cy="3046988"/>
          </a:xfrm>
          <a:prstGeom prst="rect">
            <a:avLst/>
          </a:prstGeom>
          <a:noFill/>
        </p:spPr>
        <p:txBody>
          <a:bodyPr wrap="square">
            <a:spAutoFit/>
          </a:bodyPr>
          <a:lstStyle/>
          <a:p>
            <a:r>
              <a:rPr lang="en-US" sz="2400" dirty="0">
                <a:solidFill>
                  <a:schemeClr val="bg1"/>
                </a:solidFill>
                <a:latin typeface="Arial" panose="020B0604020202020204" pitchFamily="34" charset="0"/>
                <a:cs typeface="Arial" panose="020B0604020202020204" pitchFamily="34" charset="0"/>
              </a:rPr>
              <a:t>KS1 SATs tests are one part of evidence towards the whole teacher assessment.</a:t>
            </a:r>
          </a:p>
          <a:p>
            <a:endParaRPr lang="en-US" sz="2400" dirty="0">
              <a:solidFill>
                <a:schemeClr val="bg1"/>
              </a:solidFill>
              <a:latin typeface="Arial" panose="020B0604020202020204" pitchFamily="34" charset="0"/>
              <a:cs typeface="Arial" panose="020B0604020202020204" pitchFamily="34" charset="0"/>
            </a:endParaRPr>
          </a:p>
          <a:p>
            <a:r>
              <a:rPr lang="en-US" sz="2400" dirty="0">
                <a:solidFill>
                  <a:schemeClr val="bg1"/>
                </a:solidFill>
                <a:latin typeface="Arial" panose="020B0604020202020204" pitchFamily="34" charset="0"/>
                <a:cs typeface="Arial" panose="020B0604020202020204" pitchFamily="34" charset="0"/>
              </a:rPr>
              <a:t>They are marked in school, and an overall grading based on the whole year’s work will be made.</a:t>
            </a:r>
          </a:p>
          <a:p>
            <a:endParaRPr lang="en-US" sz="2400" dirty="0">
              <a:solidFill>
                <a:schemeClr val="bg1"/>
              </a:solidFill>
              <a:latin typeface="Arial" panose="020B0604020202020204" pitchFamily="34" charset="0"/>
              <a:cs typeface="Arial" panose="020B0604020202020204" pitchFamily="34" charset="0"/>
            </a:endParaRPr>
          </a:p>
          <a:p>
            <a:endParaRPr lang="en-US" sz="2400" dirty="0">
              <a:solidFill>
                <a:schemeClr val="bg1"/>
              </a:solidFill>
              <a:latin typeface="Arial" panose="020B0604020202020204" pitchFamily="34" charset="0"/>
              <a:cs typeface="Arial" panose="020B0604020202020204" pitchFamily="34" charset="0"/>
            </a:endParaRPr>
          </a:p>
          <a:p>
            <a:r>
              <a:rPr lang="en-US" sz="2400" dirty="0">
                <a:solidFill>
                  <a:schemeClr val="bg1"/>
                </a:solidFill>
                <a:latin typeface="Arial" panose="020B0604020202020204" pitchFamily="34" charset="0"/>
                <a:cs typeface="Arial" panose="020B0604020202020204" pitchFamily="34" charset="0"/>
              </a:rPr>
              <a:t>Moderation often takes place to ensure consistency across schools.</a:t>
            </a:r>
          </a:p>
        </p:txBody>
      </p:sp>
    </p:spTree>
    <p:extLst>
      <p:ext uri="{BB962C8B-B14F-4D97-AF65-F5344CB8AC3E}">
        <p14:creationId xmlns:p14="http://schemas.microsoft.com/office/powerpoint/2010/main" val="8958679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8A7C6-BC6A-F4A5-10E4-35C04400DF3B}"/>
              </a:ext>
            </a:extLst>
          </p:cNvPr>
          <p:cNvSpPr>
            <a:spLocks noGrp="1"/>
          </p:cNvSpPr>
          <p:nvPr>
            <p:ph type="ctrTitle"/>
          </p:nvPr>
        </p:nvSpPr>
        <p:spPr>
          <a:xfrm>
            <a:off x="360217" y="1992076"/>
            <a:ext cx="11471565" cy="1739347"/>
          </a:xfrm>
        </p:spPr>
        <p:txBody>
          <a:bodyPr>
            <a:normAutofit fontScale="90000"/>
          </a:bodyPr>
          <a:lstStyle/>
          <a:p>
            <a:pPr>
              <a:lnSpc>
                <a:spcPct val="100000"/>
              </a:lnSpc>
              <a:spcBef>
                <a:spcPct val="0"/>
              </a:spcBef>
            </a:pPr>
            <a:br>
              <a:rPr lang="en-GB" altLang="en-US" sz="6000" b="1" dirty="0">
                <a:solidFill>
                  <a:schemeClr val="bg1"/>
                </a:solidFill>
                <a:latin typeface="Tuffy" panose="020B0603060100000000" pitchFamily="34" charset="0"/>
              </a:rPr>
            </a:br>
            <a:endParaRPr lang="en-GB" dirty="0"/>
          </a:p>
        </p:txBody>
      </p:sp>
      <p:sp>
        <p:nvSpPr>
          <p:cNvPr id="3" name="Subtitle 2">
            <a:extLst>
              <a:ext uri="{FF2B5EF4-FFF2-40B4-BE49-F238E27FC236}">
                <a16:creationId xmlns:a16="http://schemas.microsoft.com/office/drawing/2014/main" id="{23E2CAB3-2D7C-DBE6-0A11-8BA4BEA039D0}"/>
              </a:ext>
            </a:extLst>
          </p:cNvPr>
          <p:cNvSpPr>
            <a:spLocks noGrp="1"/>
          </p:cNvSpPr>
          <p:nvPr>
            <p:ph type="subTitle" idx="1"/>
          </p:nvPr>
        </p:nvSpPr>
        <p:spPr>
          <a:xfrm>
            <a:off x="90311" y="270917"/>
            <a:ext cx="12101689" cy="1309255"/>
          </a:xfrm>
        </p:spPr>
        <p:txBody>
          <a:bodyPr>
            <a:normAutofit fontScale="25000" lnSpcReduction="20000"/>
          </a:bodyPr>
          <a:lstStyle/>
          <a:p>
            <a:r>
              <a:rPr lang="en-GB" altLang="en-US" sz="24000" b="1" dirty="0">
                <a:solidFill>
                  <a:schemeClr val="bg1"/>
                </a:solidFill>
                <a:latin typeface="Tuffy" panose="020B0603060100000000" pitchFamily="34" charset="0"/>
              </a:rPr>
              <a:t>The SAT Assessments</a:t>
            </a:r>
          </a:p>
          <a:p>
            <a:endParaRPr lang="en-GB" altLang="en-US" sz="9600" b="1" dirty="0">
              <a:solidFill>
                <a:schemeClr val="bg1"/>
              </a:solidFill>
              <a:latin typeface="Tuffy" panose="020B0603060100000000" pitchFamily="34" charset="0"/>
            </a:endParaRPr>
          </a:p>
          <a:p>
            <a:pPr marL="182562" algn="l">
              <a:defRPr/>
            </a:pPr>
            <a:r>
              <a:rPr lang="en-GB" sz="9600" dirty="0">
                <a:solidFill>
                  <a:schemeClr val="bg2">
                    <a:lumMod val="10000"/>
                  </a:schemeClr>
                </a:solidFill>
                <a:latin typeface="Tuffy" panose="020B0603060100000000" pitchFamily="34" charset="0"/>
              </a:rPr>
              <a:t>At the end of Year 2, children will take assessments in:</a:t>
            </a:r>
          </a:p>
          <a:p>
            <a:pPr marL="271462" algn="l">
              <a:defRPr/>
            </a:pPr>
            <a:endParaRPr lang="en-GB" sz="9600" dirty="0">
              <a:solidFill>
                <a:schemeClr val="bg2">
                  <a:lumMod val="10000"/>
                </a:schemeClr>
              </a:solidFill>
              <a:latin typeface="Tuffy" panose="020B0603060100000000" pitchFamily="34" charset="0"/>
            </a:endParaRPr>
          </a:p>
          <a:p>
            <a:pPr marL="271462" algn="l">
              <a:defRPr/>
            </a:pPr>
            <a:r>
              <a:rPr lang="en-GB" sz="9600" dirty="0">
                <a:solidFill>
                  <a:schemeClr val="bg2">
                    <a:lumMod val="10000"/>
                  </a:schemeClr>
                </a:solidFill>
                <a:latin typeface="Tuffy" panose="020B0603060100000000" pitchFamily="34" charset="0"/>
              </a:rPr>
              <a:t>- Reading (to inform our teacher-assessed level)</a:t>
            </a:r>
          </a:p>
          <a:p>
            <a:pPr marL="271462" algn="l">
              <a:defRPr/>
            </a:pPr>
            <a:r>
              <a:rPr lang="en-GB" sz="9600" dirty="0">
                <a:solidFill>
                  <a:schemeClr val="bg2">
                    <a:lumMod val="10000"/>
                  </a:schemeClr>
                </a:solidFill>
                <a:latin typeface="Tuffy" panose="020B0603060100000000" pitchFamily="34" charset="0"/>
              </a:rPr>
              <a:t>- Maths (to inform our teacher-assessed level)</a:t>
            </a:r>
          </a:p>
          <a:p>
            <a:pPr marL="271462" algn="l">
              <a:defRPr/>
            </a:pPr>
            <a:r>
              <a:rPr lang="en-GB" sz="9600" dirty="0">
                <a:solidFill>
                  <a:schemeClr val="bg2">
                    <a:lumMod val="10000"/>
                  </a:schemeClr>
                </a:solidFill>
                <a:latin typeface="Tuffy" panose="020B0603060100000000" pitchFamily="34" charset="0"/>
              </a:rPr>
              <a:t>- Grammar, Punctuation and Spelling (to inform our teacher-assessed level in Writing). </a:t>
            </a:r>
          </a:p>
          <a:p>
            <a:pPr marL="182562">
              <a:defRPr/>
            </a:pPr>
            <a:endParaRPr lang="en-GB" sz="9600" dirty="0">
              <a:solidFill>
                <a:schemeClr val="bg2">
                  <a:lumMod val="10000"/>
                </a:schemeClr>
              </a:solidFill>
              <a:latin typeface="Tuffy" panose="020B0603060100000000" pitchFamily="34" charset="0"/>
            </a:endParaRPr>
          </a:p>
          <a:p>
            <a:pPr marL="182562">
              <a:defRPr/>
            </a:pPr>
            <a:endParaRPr lang="en-GB" sz="9600" dirty="0">
              <a:solidFill>
                <a:schemeClr val="bg2">
                  <a:lumMod val="10000"/>
                </a:schemeClr>
              </a:solidFill>
              <a:latin typeface="Tuffy" panose="020B0603060100000000" pitchFamily="34" charset="0"/>
            </a:endParaRPr>
          </a:p>
          <a:p>
            <a:pPr marL="182562">
              <a:defRPr/>
            </a:pPr>
            <a:r>
              <a:rPr lang="en-GB" sz="11200" b="1" dirty="0">
                <a:solidFill>
                  <a:schemeClr val="bg2">
                    <a:lumMod val="10000"/>
                  </a:schemeClr>
                </a:solidFill>
                <a:latin typeface="Tuffy" panose="020B0603060100000000" pitchFamily="34" charset="0"/>
              </a:rPr>
              <a:t>All assessment are due to take place in May this year. </a:t>
            </a:r>
          </a:p>
          <a:p>
            <a:endParaRPr lang="en-GB" altLang="en-US" sz="2000" b="1" dirty="0">
              <a:solidFill>
                <a:schemeClr val="bg1"/>
              </a:solidFill>
              <a:latin typeface="Tuffy" panose="020B0603060100000000" pitchFamily="34" charset="0"/>
            </a:endParaRPr>
          </a:p>
          <a:p>
            <a:endParaRPr lang="en-GB" dirty="0"/>
          </a:p>
        </p:txBody>
      </p:sp>
    </p:spTree>
    <p:extLst>
      <p:ext uri="{BB962C8B-B14F-4D97-AF65-F5344CB8AC3E}">
        <p14:creationId xmlns:p14="http://schemas.microsoft.com/office/powerpoint/2010/main" val="30990773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3E2CAB3-2D7C-DBE6-0A11-8BA4BEA039D0}"/>
              </a:ext>
            </a:extLst>
          </p:cNvPr>
          <p:cNvSpPr>
            <a:spLocks noGrp="1"/>
          </p:cNvSpPr>
          <p:nvPr>
            <p:ph type="subTitle" idx="1"/>
          </p:nvPr>
        </p:nvSpPr>
        <p:spPr>
          <a:xfrm>
            <a:off x="90311" y="270917"/>
            <a:ext cx="12101689" cy="1309255"/>
          </a:xfrm>
        </p:spPr>
        <p:txBody>
          <a:bodyPr>
            <a:normAutofit/>
          </a:bodyPr>
          <a:lstStyle/>
          <a:p>
            <a:r>
              <a:rPr lang="en-GB" altLang="en-US" sz="7100" b="1" dirty="0">
                <a:solidFill>
                  <a:schemeClr val="bg1"/>
                </a:solidFill>
                <a:latin typeface="Tuffy" panose="020B0603060100000000" pitchFamily="34" charset="0"/>
              </a:rPr>
              <a:t>How you can help your child</a:t>
            </a:r>
            <a:endParaRPr lang="en-GB" altLang="en-US" sz="2000" b="1" dirty="0">
              <a:solidFill>
                <a:schemeClr val="bg1"/>
              </a:solidFill>
              <a:latin typeface="Tuffy" panose="020B0603060100000000" pitchFamily="34" charset="0"/>
            </a:endParaRPr>
          </a:p>
          <a:p>
            <a:endParaRPr lang="en-GB" dirty="0"/>
          </a:p>
        </p:txBody>
      </p:sp>
      <p:sp>
        <p:nvSpPr>
          <p:cNvPr id="6" name="Title 5">
            <a:extLst>
              <a:ext uri="{FF2B5EF4-FFF2-40B4-BE49-F238E27FC236}">
                <a16:creationId xmlns:a16="http://schemas.microsoft.com/office/drawing/2014/main" id="{461D8933-1196-C44B-41A5-BB5480FF5811}"/>
              </a:ext>
            </a:extLst>
          </p:cNvPr>
          <p:cNvSpPr>
            <a:spLocks noGrp="1"/>
          </p:cNvSpPr>
          <p:nvPr>
            <p:ph type="ctrTitle"/>
          </p:nvPr>
        </p:nvSpPr>
        <p:spPr>
          <a:xfrm>
            <a:off x="568561" y="4679065"/>
            <a:ext cx="11471565" cy="1739347"/>
          </a:xfrm>
        </p:spPr>
        <p:txBody>
          <a:bodyPr>
            <a:normAutofit/>
          </a:bodyPr>
          <a:lstStyle/>
          <a:p>
            <a:pPr marL="182562">
              <a:defRPr/>
            </a:pPr>
            <a:br>
              <a:rPr lang="en-GB" sz="6000" dirty="0">
                <a:solidFill>
                  <a:schemeClr val="tx1"/>
                </a:solidFill>
                <a:latin typeface="Tuffy" panose="020B0603060100000000" pitchFamily="34" charset="0"/>
              </a:rPr>
            </a:br>
            <a:endParaRPr lang="en-GB" dirty="0"/>
          </a:p>
        </p:txBody>
      </p:sp>
      <p:sp>
        <p:nvSpPr>
          <p:cNvPr id="5" name="TextBox 4">
            <a:extLst>
              <a:ext uri="{FF2B5EF4-FFF2-40B4-BE49-F238E27FC236}">
                <a16:creationId xmlns:a16="http://schemas.microsoft.com/office/drawing/2014/main" id="{E54CF1E3-1D2B-6C05-FA32-4BCC91461523}"/>
              </a:ext>
            </a:extLst>
          </p:cNvPr>
          <p:cNvSpPr txBox="1"/>
          <p:nvPr/>
        </p:nvSpPr>
        <p:spPr>
          <a:xfrm>
            <a:off x="628591" y="1266230"/>
            <a:ext cx="11025128" cy="4893647"/>
          </a:xfrm>
          <a:prstGeom prst="rect">
            <a:avLst/>
          </a:prstGeom>
          <a:noFill/>
        </p:spPr>
        <p:txBody>
          <a:bodyPr wrap="square">
            <a:spAutoFit/>
          </a:bodyPr>
          <a:lstStyle/>
          <a:p>
            <a:pPr marL="342900" indent="-160338">
              <a:buFont typeface="Arial" panose="020B0604020202020204" pitchFamily="34" charset="0"/>
              <a:buChar char="•"/>
              <a:defRPr/>
            </a:pPr>
            <a:r>
              <a:rPr lang="en-GB" sz="2400" dirty="0">
                <a:solidFill>
                  <a:schemeClr val="bg2">
                    <a:lumMod val="10000"/>
                  </a:schemeClr>
                </a:solidFill>
                <a:latin typeface="Tuffy" panose="020B0603060100000000" pitchFamily="34" charset="0"/>
              </a:rPr>
              <a:t>First and foremost, support and reassure your child that there is nothing to worry about and that they should always just try their best. Praise and encourage!</a:t>
            </a:r>
          </a:p>
          <a:p>
            <a:pPr marL="342900" indent="-160338">
              <a:buFont typeface="Arial" panose="020B0604020202020204" pitchFamily="34" charset="0"/>
              <a:buChar char="•"/>
              <a:defRPr/>
            </a:pPr>
            <a:endParaRPr lang="en-GB" sz="2400" dirty="0">
              <a:solidFill>
                <a:schemeClr val="bg2">
                  <a:lumMod val="10000"/>
                </a:schemeClr>
              </a:solidFill>
              <a:latin typeface="Tuffy" panose="020B0603060100000000" pitchFamily="34" charset="0"/>
            </a:endParaRPr>
          </a:p>
          <a:p>
            <a:pPr marL="342900" indent="-160338">
              <a:buFont typeface="Arial" panose="020B0604020202020204" pitchFamily="34" charset="0"/>
              <a:buChar char="•"/>
              <a:defRPr/>
            </a:pPr>
            <a:r>
              <a:rPr lang="en-GB" sz="2400" dirty="0">
                <a:solidFill>
                  <a:schemeClr val="bg2">
                    <a:lumMod val="10000"/>
                  </a:schemeClr>
                </a:solidFill>
                <a:latin typeface="Tuffy" panose="020B0603060100000000" pitchFamily="34" charset="0"/>
              </a:rPr>
              <a:t>Ensure your child has the best possible attendance at school.</a:t>
            </a:r>
          </a:p>
          <a:p>
            <a:pPr marL="342900" indent="-160338">
              <a:buFont typeface="Arial" panose="020B0604020202020204" pitchFamily="34" charset="0"/>
              <a:buChar char="•"/>
              <a:defRPr/>
            </a:pPr>
            <a:endParaRPr lang="en-GB" sz="2400" dirty="0">
              <a:solidFill>
                <a:schemeClr val="bg2">
                  <a:lumMod val="10000"/>
                </a:schemeClr>
              </a:solidFill>
              <a:latin typeface="Tuffy" panose="020B0603060100000000" pitchFamily="34" charset="0"/>
            </a:endParaRPr>
          </a:p>
          <a:p>
            <a:pPr marL="342900" indent="-160338">
              <a:buFont typeface="Arial" panose="020B0604020202020204" pitchFamily="34" charset="0"/>
              <a:buChar char="•"/>
              <a:defRPr/>
            </a:pPr>
            <a:r>
              <a:rPr lang="en-GB" sz="2400" dirty="0">
                <a:solidFill>
                  <a:schemeClr val="bg2">
                    <a:lumMod val="10000"/>
                  </a:schemeClr>
                </a:solidFill>
                <a:latin typeface="Tuffy" panose="020B0603060100000000" pitchFamily="34" charset="0"/>
              </a:rPr>
              <a:t>Support your child with any homework tasks.</a:t>
            </a:r>
          </a:p>
          <a:p>
            <a:pPr marL="342900" indent="-160338">
              <a:buFont typeface="Arial" panose="020B0604020202020204" pitchFamily="34" charset="0"/>
              <a:buChar char="•"/>
              <a:defRPr/>
            </a:pPr>
            <a:endParaRPr lang="en-GB" sz="2400" dirty="0">
              <a:solidFill>
                <a:schemeClr val="bg2">
                  <a:lumMod val="10000"/>
                </a:schemeClr>
              </a:solidFill>
              <a:latin typeface="Tuffy" panose="020B0603060100000000" pitchFamily="34" charset="0"/>
            </a:endParaRPr>
          </a:p>
          <a:p>
            <a:pPr marL="342900" indent="-160338">
              <a:buFont typeface="Arial" panose="020B0604020202020204" pitchFamily="34" charset="0"/>
              <a:buChar char="•"/>
              <a:defRPr/>
            </a:pPr>
            <a:r>
              <a:rPr lang="en-GB" sz="2400" dirty="0">
                <a:solidFill>
                  <a:schemeClr val="bg2">
                    <a:lumMod val="10000"/>
                  </a:schemeClr>
                </a:solidFill>
                <a:latin typeface="Tuffy" panose="020B0603060100000000" pitchFamily="34" charset="0"/>
              </a:rPr>
              <a:t>Reading, spelling and arithmetic (e.g. times tables) are always good to practise.</a:t>
            </a:r>
          </a:p>
          <a:p>
            <a:pPr marL="342900" indent="-160338">
              <a:buFont typeface="Arial" panose="020B0604020202020204" pitchFamily="34" charset="0"/>
              <a:buChar char="•"/>
              <a:defRPr/>
            </a:pPr>
            <a:endParaRPr lang="en-GB" sz="2400" dirty="0">
              <a:solidFill>
                <a:schemeClr val="bg2">
                  <a:lumMod val="10000"/>
                </a:schemeClr>
              </a:solidFill>
              <a:latin typeface="Tuffy" panose="020B0603060100000000" pitchFamily="34" charset="0"/>
            </a:endParaRPr>
          </a:p>
          <a:p>
            <a:pPr marL="342900" indent="-160338">
              <a:buFont typeface="Arial" panose="020B0604020202020204" pitchFamily="34" charset="0"/>
              <a:buChar char="•"/>
              <a:defRPr/>
            </a:pPr>
            <a:r>
              <a:rPr lang="en-GB" sz="2400" dirty="0">
                <a:solidFill>
                  <a:schemeClr val="bg2">
                    <a:lumMod val="10000"/>
                  </a:schemeClr>
                </a:solidFill>
                <a:latin typeface="Tuffy" panose="020B0603060100000000" pitchFamily="34" charset="0"/>
              </a:rPr>
              <a:t>Talk to your child about what they have learnt at school and what book(s) they are reading (the character, the plot, their opinion).</a:t>
            </a:r>
          </a:p>
          <a:p>
            <a:pPr marL="342900" indent="-160338">
              <a:buFont typeface="Arial" panose="020B0604020202020204" pitchFamily="34" charset="0"/>
              <a:buChar char="•"/>
              <a:defRPr/>
            </a:pPr>
            <a:endParaRPr lang="en-GB" sz="2400" dirty="0">
              <a:solidFill>
                <a:schemeClr val="bg2">
                  <a:lumMod val="10000"/>
                </a:schemeClr>
              </a:solidFill>
              <a:latin typeface="Tuffy" panose="020B0603060100000000" pitchFamily="34" charset="0"/>
            </a:endParaRPr>
          </a:p>
          <a:p>
            <a:pPr marL="342900" indent="-160338">
              <a:buFont typeface="Arial" panose="020B0604020202020204" pitchFamily="34" charset="0"/>
              <a:buChar char="•"/>
              <a:defRPr/>
            </a:pPr>
            <a:r>
              <a:rPr lang="en-GB" sz="2400" dirty="0">
                <a:solidFill>
                  <a:schemeClr val="bg2">
                    <a:lumMod val="10000"/>
                  </a:schemeClr>
                </a:solidFill>
                <a:latin typeface="Tuffy" panose="020B0603060100000000" pitchFamily="34" charset="0"/>
              </a:rPr>
              <a:t>Make sure your child has a good sleep and healthy breakfast every morning!</a:t>
            </a:r>
          </a:p>
        </p:txBody>
      </p:sp>
    </p:spTree>
    <p:extLst>
      <p:ext uri="{BB962C8B-B14F-4D97-AF65-F5344CB8AC3E}">
        <p14:creationId xmlns:p14="http://schemas.microsoft.com/office/powerpoint/2010/main" val="34156620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3E2CAB3-2D7C-DBE6-0A11-8BA4BEA039D0}"/>
              </a:ext>
            </a:extLst>
          </p:cNvPr>
          <p:cNvSpPr>
            <a:spLocks noGrp="1"/>
          </p:cNvSpPr>
          <p:nvPr>
            <p:ph type="subTitle" idx="1"/>
          </p:nvPr>
        </p:nvSpPr>
        <p:spPr>
          <a:xfrm>
            <a:off x="90311" y="270917"/>
            <a:ext cx="12101689" cy="1309255"/>
          </a:xfrm>
        </p:spPr>
        <p:txBody>
          <a:bodyPr>
            <a:normAutofit fontScale="77500" lnSpcReduction="20000"/>
          </a:bodyPr>
          <a:lstStyle/>
          <a:p>
            <a:r>
              <a:rPr lang="en-GB" altLang="en-US" sz="7100" b="1" dirty="0">
                <a:solidFill>
                  <a:schemeClr val="bg1"/>
                </a:solidFill>
                <a:latin typeface="Tuffy" panose="020B0603060100000000" pitchFamily="34" charset="0"/>
              </a:rPr>
              <a:t>How you can help your child with Reading</a:t>
            </a:r>
            <a:endParaRPr lang="en-GB" altLang="en-US" sz="2000" b="1" dirty="0">
              <a:solidFill>
                <a:schemeClr val="bg1"/>
              </a:solidFill>
              <a:latin typeface="Tuffy" panose="020B0603060100000000" pitchFamily="34" charset="0"/>
            </a:endParaRPr>
          </a:p>
          <a:p>
            <a:endParaRPr lang="en-GB" dirty="0"/>
          </a:p>
        </p:txBody>
      </p:sp>
      <p:sp>
        <p:nvSpPr>
          <p:cNvPr id="6" name="Title 5">
            <a:extLst>
              <a:ext uri="{FF2B5EF4-FFF2-40B4-BE49-F238E27FC236}">
                <a16:creationId xmlns:a16="http://schemas.microsoft.com/office/drawing/2014/main" id="{461D8933-1196-C44B-41A5-BB5480FF5811}"/>
              </a:ext>
            </a:extLst>
          </p:cNvPr>
          <p:cNvSpPr>
            <a:spLocks noGrp="1"/>
          </p:cNvSpPr>
          <p:nvPr>
            <p:ph type="ctrTitle"/>
          </p:nvPr>
        </p:nvSpPr>
        <p:spPr>
          <a:xfrm>
            <a:off x="568561" y="4679065"/>
            <a:ext cx="11471565" cy="1739347"/>
          </a:xfrm>
        </p:spPr>
        <p:txBody>
          <a:bodyPr>
            <a:normAutofit/>
          </a:bodyPr>
          <a:lstStyle/>
          <a:p>
            <a:pPr marL="182562">
              <a:defRPr/>
            </a:pPr>
            <a:br>
              <a:rPr lang="en-GB" sz="6000" dirty="0">
                <a:solidFill>
                  <a:schemeClr val="tx1"/>
                </a:solidFill>
                <a:latin typeface="Tuffy" panose="020B0603060100000000" pitchFamily="34" charset="0"/>
              </a:rPr>
            </a:br>
            <a:endParaRPr lang="en-GB" dirty="0"/>
          </a:p>
        </p:txBody>
      </p:sp>
      <p:sp>
        <p:nvSpPr>
          <p:cNvPr id="5" name="TextBox 4">
            <a:extLst>
              <a:ext uri="{FF2B5EF4-FFF2-40B4-BE49-F238E27FC236}">
                <a16:creationId xmlns:a16="http://schemas.microsoft.com/office/drawing/2014/main" id="{E54CF1E3-1D2B-6C05-FA32-4BCC91461523}"/>
              </a:ext>
            </a:extLst>
          </p:cNvPr>
          <p:cNvSpPr txBox="1"/>
          <p:nvPr/>
        </p:nvSpPr>
        <p:spPr>
          <a:xfrm>
            <a:off x="791779" y="1671344"/>
            <a:ext cx="11025128" cy="4524315"/>
          </a:xfrm>
          <a:prstGeom prst="rect">
            <a:avLst/>
          </a:prstGeom>
          <a:noFill/>
        </p:spPr>
        <p:txBody>
          <a:bodyPr wrap="square">
            <a:spAutoFit/>
          </a:bodyPr>
          <a:lstStyle/>
          <a:p>
            <a:pPr marL="182562">
              <a:defRPr/>
            </a:pPr>
            <a:r>
              <a:rPr lang="en-GB" dirty="0">
                <a:solidFill>
                  <a:schemeClr val="bg2">
                    <a:lumMod val="10000"/>
                  </a:schemeClr>
                </a:solidFill>
                <a:latin typeface="Tuffy" panose="020B0603060100000000" pitchFamily="34" charset="0"/>
              </a:rPr>
              <a:t>Listening to your child read can take many forms:</a:t>
            </a:r>
          </a:p>
          <a:p>
            <a:pPr marL="182562">
              <a:defRPr/>
            </a:pPr>
            <a:endParaRPr lang="en-GB" dirty="0">
              <a:solidFill>
                <a:schemeClr val="bg2">
                  <a:lumMod val="10000"/>
                </a:schemeClr>
              </a:solidFill>
              <a:latin typeface="Tuffy" panose="020B0603060100000000" pitchFamily="34" charset="0"/>
            </a:endParaRPr>
          </a:p>
          <a:p>
            <a:pPr marL="342900" indent="-160338">
              <a:buFont typeface="Arial" panose="020B0604020202020204" pitchFamily="34" charset="0"/>
              <a:buChar char="•"/>
              <a:defRPr/>
            </a:pPr>
            <a:r>
              <a:rPr lang="en-GB" dirty="0">
                <a:solidFill>
                  <a:schemeClr val="bg2">
                    <a:lumMod val="10000"/>
                  </a:schemeClr>
                </a:solidFill>
                <a:latin typeface="Tuffy" panose="020B0603060100000000" pitchFamily="34" charset="0"/>
              </a:rPr>
              <a:t>First and foremost, focus developing an enjoyment and love of reading.</a:t>
            </a:r>
          </a:p>
          <a:p>
            <a:pPr marL="342900" indent="-160338">
              <a:buFont typeface="Arial" panose="020B0604020202020204" pitchFamily="34" charset="0"/>
              <a:buChar char="•"/>
              <a:defRPr/>
            </a:pPr>
            <a:endParaRPr lang="en-GB" dirty="0">
              <a:solidFill>
                <a:schemeClr val="bg2">
                  <a:lumMod val="10000"/>
                </a:schemeClr>
              </a:solidFill>
              <a:latin typeface="Tuffy" panose="020B0603060100000000" pitchFamily="34" charset="0"/>
            </a:endParaRPr>
          </a:p>
          <a:p>
            <a:pPr marL="342900" indent="-160338">
              <a:buFont typeface="Arial" panose="020B0604020202020204" pitchFamily="34" charset="0"/>
              <a:buChar char="•"/>
              <a:defRPr/>
            </a:pPr>
            <a:r>
              <a:rPr lang="en-GB" dirty="0">
                <a:solidFill>
                  <a:schemeClr val="bg2">
                    <a:lumMod val="10000"/>
                  </a:schemeClr>
                </a:solidFill>
                <a:latin typeface="Tuffy" panose="020B0603060100000000" pitchFamily="34" charset="0"/>
              </a:rPr>
              <a:t>Enjoy stories together – reading stories to your child is equally as important as listening to your child read.</a:t>
            </a:r>
          </a:p>
          <a:p>
            <a:pPr marL="342900" indent="-160338">
              <a:buFont typeface="Arial" panose="020B0604020202020204" pitchFamily="34" charset="0"/>
              <a:buChar char="•"/>
              <a:defRPr/>
            </a:pPr>
            <a:endParaRPr lang="en-GB" dirty="0">
              <a:solidFill>
                <a:schemeClr val="bg2">
                  <a:lumMod val="10000"/>
                </a:schemeClr>
              </a:solidFill>
              <a:latin typeface="Tuffy" panose="020B0603060100000000" pitchFamily="34" charset="0"/>
            </a:endParaRPr>
          </a:p>
          <a:p>
            <a:pPr marL="342900" indent="-160338">
              <a:buFont typeface="Arial" panose="020B0604020202020204" pitchFamily="34" charset="0"/>
              <a:buChar char="•"/>
              <a:defRPr/>
            </a:pPr>
            <a:r>
              <a:rPr lang="en-GB" dirty="0">
                <a:solidFill>
                  <a:schemeClr val="bg2">
                    <a:lumMod val="10000"/>
                  </a:schemeClr>
                </a:solidFill>
                <a:latin typeface="Tuffy" panose="020B0603060100000000" pitchFamily="34" charset="0"/>
              </a:rPr>
              <a:t>Read a little at a time but often, rather than rarely but for long periods of time!</a:t>
            </a:r>
          </a:p>
          <a:p>
            <a:pPr marL="342900" indent="-160338">
              <a:buFont typeface="Arial" panose="020B0604020202020204" pitchFamily="34" charset="0"/>
              <a:buChar char="•"/>
              <a:defRPr/>
            </a:pPr>
            <a:endParaRPr lang="en-GB" dirty="0">
              <a:solidFill>
                <a:schemeClr val="bg2">
                  <a:lumMod val="10000"/>
                </a:schemeClr>
              </a:solidFill>
              <a:latin typeface="Tuffy" panose="020B0603060100000000" pitchFamily="34" charset="0"/>
            </a:endParaRPr>
          </a:p>
          <a:p>
            <a:pPr marL="342900" indent="-160338">
              <a:buFont typeface="Arial" panose="020B0604020202020204" pitchFamily="34" charset="0"/>
              <a:buChar char="•"/>
              <a:defRPr/>
            </a:pPr>
            <a:r>
              <a:rPr lang="en-GB" dirty="0">
                <a:solidFill>
                  <a:schemeClr val="bg2">
                    <a:lumMod val="10000"/>
                  </a:schemeClr>
                </a:solidFill>
                <a:latin typeface="Tuffy" panose="020B0603060100000000" pitchFamily="34" charset="0"/>
              </a:rPr>
              <a:t>Talk about the story before, during and afterwards – discuss the plot, the characters, their feelings and actions, how it makes you feel, predict what will happen and encourage your child to have their own opinions.</a:t>
            </a:r>
          </a:p>
          <a:p>
            <a:pPr marL="342900" indent="-160338">
              <a:buFont typeface="Arial" panose="020B0604020202020204" pitchFamily="34" charset="0"/>
              <a:buChar char="•"/>
              <a:defRPr/>
            </a:pPr>
            <a:endParaRPr lang="en-GB" dirty="0">
              <a:solidFill>
                <a:schemeClr val="bg2">
                  <a:lumMod val="10000"/>
                </a:schemeClr>
              </a:solidFill>
              <a:latin typeface="Tuffy" panose="020B0603060100000000" pitchFamily="34" charset="0"/>
            </a:endParaRPr>
          </a:p>
          <a:p>
            <a:pPr marL="342900" indent="-160338">
              <a:buFont typeface="Arial" panose="020B0604020202020204" pitchFamily="34" charset="0"/>
              <a:buChar char="•"/>
              <a:defRPr/>
            </a:pPr>
            <a:r>
              <a:rPr lang="en-GB" dirty="0">
                <a:solidFill>
                  <a:schemeClr val="bg2">
                    <a:lumMod val="10000"/>
                  </a:schemeClr>
                </a:solidFill>
                <a:latin typeface="Tuffy" panose="020B0603060100000000" pitchFamily="34" charset="0"/>
              </a:rPr>
              <a:t>Look up definitions of words together – you could use a dictionary, the Internet or an app on a phone or tablet.</a:t>
            </a:r>
          </a:p>
          <a:p>
            <a:pPr marL="342900" indent="-160338">
              <a:buFont typeface="Arial" panose="020B0604020202020204" pitchFamily="34" charset="0"/>
              <a:buChar char="•"/>
              <a:defRPr/>
            </a:pPr>
            <a:endParaRPr lang="en-GB" dirty="0">
              <a:solidFill>
                <a:schemeClr val="bg2">
                  <a:lumMod val="10000"/>
                </a:schemeClr>
              </a:solidFill>
              <a:latin typeface="Tuffy" panose="020B0603060100000000" pitchFamily="34" charset="0"/>
            </a:endParaRPr>
          </a:p>
          <a:p>
            <a:pPr marL="342900" indent="-160338">
              <a:buFont typeface="Arial" panose="020B0604020202020204" pitchFamily="34" charset="0"/>
              <a:buChar char="•"/>
              <a:defRPr/>
            </a:pPr>
            <a:r>
              <a:rPr lang="en-GB" dirty="0">
                <a:solidFill>
                  <a:schemeClr val="bg2">
                    <a:lumMod val="10000"/>
                  </a:schemeClr>
                </a:solidFill>
                <a:latin typeface="Tuffy" panose="020B0603060100000000" pitchFamily="34" charset="0"/>
              </a:rPr>
              <a:t>All reading is valuable – it doesn’t have to be just stories. Reading can involve anything from fiction and non-fiction, poetry, newspapers, magazines, football programmes, TV guides.</a:t>
            </a:r>
          </a:p>
        </p:txBody>
      </p:sp>
    </p:spTree>
    <p:extLst>
      <p:ext uri="{BB962C8B-B14F-4D97-AF65-F5344CB8AC3E}">
        <p14:creationId xmlns:p14="http://schemas.microsoft.com/office/powerpoint/2010/main" val="29875243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3E2CAB3-2D7C-DBE6-0A11-8BA4BEA039D0}"/>
              </a:ext>
            </a:extLst>
          </p:cNvPr>
          <p:cNvSpPr>
            <a:spLocks noGrp="1"/>
          </p:cNvSpPr>
          <p:nvPr>
            <p:ph type="subTitle" idx="1"/>
          </p:nvPr>
        </p:nvSpPr>
        <p:spPr>
          <a:xfrm>
            <a:off x="90311" y="270917"/>
            <a:ext cx="12101689" cy="1309255"/>
          </a:xfrm>
        </p:spPr>
        <p:txBody>
          <a:bodyPr>
            <a:normAutofit fontScale="77500" lnSpcReduction="20000"/>
          </a:bodyPr>
          <a:lstStyle/>
          <a:p>
            <a:r>
              <a:rPr lang="en-GB" altLang="en-US" sz="7100" b="1" dirty="0">
                <a:solidFill>
                  <a:schemeClr val="bg1"/>
                </a:solidFill>
                <a:latin typeface="Tuffy" panose="020B0603060100000000" pitchFamily="34" charset="0"/>
              </a:rPr>
              <a:t>How you can help your child with Writing </a:t>
            </a:r>
            <a:endParaRPr lang="en-GB" altLang="en-US" sz="2000" b="1" dirty="0">
              <a:solidFill>
                <a:schemeClr val="bg1"/>
              </a:solidFill>
              <a:latin typeface="Tuffy" panose="020B0603060100000000" pitchFamily="34" charset="0"/>
            </a:endParaRPr>
          </a:p>
          <a:p>
            <a:endParaRPr lang="en-GB" dirty="0"/>
          </a:p>
        </p:txBody>
      </p:sp>
      <p:sp>
        <p:nvSpPr>
          <p:cNvPr id="6" name="Title 5">
            <a:extLst>
              <a:ext uri="{FF2B5EF4-FFF2-40B4-BE49-F238E27FC236}">
                <a16:creationId xmlns:a16="http://schemas.microsoft.com/office/drawing/2014/main" id="{461D8933-1196-C44B-41A5-BB5480FF5811}"/>
              </a:ext>
            </a:extLst>
          </p:cNvPr>
          <p:cNvSpPr>
            <a:spLocks noGrp="1"/>
          </p:cNvSpPr>
          <p:nvPr>
            <p:ph type="ctrTitle"/>
          </p:nvPr>
        </p:nvSpPr>
        <p:spPr>
          <a:xfrm>
            <a:off x="568561" y="4679065"/>
            <a:ext cx="11471565" cy="1739347"/>
          </a:xfrm>
        </p:spPr>
        <p:txBody>
          <a:bodyPr>
            <a:normAutofit/>
          </a:bodyPr>
          <a:lstStyle/>
          <a:p>
            <a:pPr marL="182562">
              <a:defRPr/>
            </a:pPr>
            <a:br>
              <a:rPr lang="en-GB" sz="6000" dirty="0">
                <a:solidFill>
                  <a:schemeClr val="tx1"/>
                </a:solidFill>
                <a:latin typeface="Tuffy" panose="020B0603060100000000" pitchFamily="34" charset="0"/>
              </a:rPr>
            </a:br>
            <a:endParaRPr lang="en-GB" dirty="0"/>
          </a:p>
        </p:txBody>
      </p:sp>
      <p:sp>
        <p:nvSpPr>
          <p:cNvPr id="5" name="TextBox 4">
            <a:extLst>
              <a:ext uri="{FF2B5EF4-FFF2-40B4-BE49-F238E27FC236}">
                <a16:creationId xmlns:a16="http://schemas.microsoft.com/office/drawing/2014/main" id="{E54CF1E3-1D2B-6C05-FA32-4BCC91461523}"/>
              </a:ext>
            </a:extLst>
          </p:cNvPr>
          <p:cNvSpPr txBox="1"/>
          <p:nvPr/>
        </p:nvSpPr>
        <p:spPr>
          <a:xfrm>
            <a:off x="791779" y="1671344"/>
            <a:ext cx="11025128" cy="4524315"/>
          </a:xfrm>
          <a:prstGeom prst="rect">
            <a:avLst/>
          </a:prstGeom>
          <a:noFill/>
        </p:spPr>
        <p:txBody>
          <a:bodyPr wrap="square">
            <a:spAutoFit/>
          </a:bodyPr>
          <a:lstStyle/>
          <a:p>
            <a:pPr marL="342900" indent="-160338">
              <a:buFont typeface="Arial" panose="020B0604020202020204" pitchFamily="34" charset="0"/>
              <a:buChar char="•"/>
              <a:defRPr/>
            </a:pPr>
            <a:r>
              <a:rPr lang="en-GB" sz="1800" dirty="0">
                <a:solidFill>
                  <a:schemeClr val="bg2">
                    <a:lumMod val="10000"/>
                  </a:schemeClr>
                </a:solidFill>
                <a:latin typeface="Tuffy" panose="020B0603060100000000" pitchFamily="34" charset="0"/>
              </a:rPr>
              <a:t>Practise and learn weekly spelling lists – make it fun!</a:t>
            </a:r>
          </a:p>
          <a:p>
            <a:pPr marL="342900" indent="-160338">
              <a:buFont typeface="Arial" panose="020B0604020202020204" pitchFamily="34" charset="0"/>
              <a:buChar char="•"/>
              <a:defRPr/>
            </a:pPr>
            <a:endParaRPr lang="en-GB" sz="1800" dirty="0">
              <a:solidFill>
                <a:schemeClr val="bg2">
                  <a:lumMod val="10000"/>
                </a:schemeClr>
              </a:solidFill>
              <a:latin typeface="Tuffy" panose="020B0603060100000000" pitchFamily="34" charset="0"/>
            </a:endParaRPr>
          </a:p>
          <a:p>
            <a:pPr marL="342900" indent="-160338">
              <a:buFont typeface="Arial" panose="020B0604020202020204" pitchFamily="34" charset="0"/>
              <a:buChar char="•"/>
              <a:defRPr/>
            </a:pPr>
            <a:r>
              <a:rPr lang="en-GB" sz="1800" dirty="0">
                <a:solidFill>
                  <a:schemeClr val="bg2">
                    <a:lumMod val="10000"/>
                  </a:schemeClr>
                </a:solidFill>
                <a:latin typeface="Tuffy" panose="020B0603060100000000" pitchFamily="34" charset="0"/>
              </a:rPr>
              <a:t>Encourage opportunities for writing, such as letters to family or friends, shopping lists, notes or reminders, stories or poems.</a:t>
            </a:r>
          </a:p>
          <a:p>
            <a:pPr marL="342900" indent="-160338">
              <a:buFont typeface="Arial" panose="020B0604020202020204" pitchFamily="34" charset="0"/>
              <a:buChar char="•"/>
              <a:defRPr/>
            </a:pPr>
            <a:endParaRPr lang="en-GB" sz="1800" dirty="0">
              <a:solidFill>
                <a:schemeClr val="bg2">
                  <a:lumMod val="10000"/>
                </a:schemeClr>
              </a:solidFill>
              <a:latin typeface="Tuffy" panose="020B0603060100000000" pitchFamily="34" charset="0"/>
            </a:endParaRPr>
          </a:p>
          <a:p>
            <a:pPr marL="342900" indent="-160338">
              <a:buFont typeface="Arial" panose="020B0604020202020204" pitchFamily="34" charset="0"/>
              <a:buChar char="•"/>
              <a:defRPr/>
            </a:pPr>
            <a:r>
              <a:rPr lang="en-GB" sz="1800" dirty="0">
                <a:solidFill>
                  <a:schemeClr val="bg2">
                    <a:lumMod val="10000"/>
                  </a:schemeClr>
                </a:solidFill>
                <a:latin typeface="Tuffy" panose="020B0603060100000000" pitchFamily="34" charset="0"/>
              </a:rPr>
              <a:t>Write together – be a good role model for writing.</a:t>
            </a:r>
          </a:p>
          <a:p>
            <a:pPr marL="342900" indent="-160338">
              <a:buFont typeface="Arial" panose="020B0604020202020204" pitchFamily="34" charset="0"/>
              <a:buChar char="•"/>
              <a:defRPr/>
            </a:pPr>
            <a:endParaRPr lang="en-GB" sz="1800" dirty="0">
              <a:solidFill>
                <a:schemeClr val="bg2">
                  <a:lumMod val="10000"/>
                </a:schemeClr>
              </a:solidFill>
              <a:latin typeface="Tuffy" panose="020B0603060100000000" pitchFamily="34" charset="0"/>
            </a:endParaRPr>
          </a:p>
          <a:p>
            <a:pPr marL="342900" indent="-160338">
              <a:buFont typeface="Arial" panose="020B0604020202020204" pitchFamily="34" charset="0"/>
              <a:buChar char="•"/>
              <a:defRPr/>
            </a:pPr>
            <a:r>
              <a:rPr lang="en-GB" sz="1800" dirty="0">
                <a:solidFill>
                  <a:schemeClr val="bg2">
                    <a:lumMod val="10000"/>
                  </a:schemeClr>
                </a:solidFill>
                <a:latin typeface="Tuffy" panose="020B0603060100000000" pitchFamily="34" charset="0"/>
              </a:rPr>
              <a:t>Encourage use of a dictionary to check spelling.</a:t>
            </a:r>
          </a:p>
          <a:p>
            <a:pPr marL="342900" indent="-160338">
              <a:buFont typeface="Arial" panose="020B0604020202020204" pitchFamily="34" charset="0"/>
              <a:buChar char="•"/>
              <a:defRPr/>
            </a:pPr>
            <a:endParaRPr lang="en-GB" sz="1800" dirty="0">
              <a:solidFill>
                <a:schemeClr val="bg2">
                  <a:lumMod val="10000"/>
                </a:schemeClr>
              </a:solidFill>
              <a:latin typeface="Tuffy" panose="020B0603060100000000" pitchFamily="34" charset="0"/>
            </a:endParaRPr>
          </a:p>
          <a:p>
            <a:pPr marL="342900" indent="-160338">
              <a:buFont typeface="Arial" panose="020B0604020202020204" pitchFamily="34" charset="0"/>
              <a:buChar char="•"/>
              <a:defRPr/>
            </a:pPr>
            <a:r>
              <a:rPr lang="en-GB" sz="1800" dirty="0">
                <a:solidFill>
                  <a:schemeClr val="bg2">
                    <a:lumMod val="10000"/>
                  </a:schemeClr>
                </a:solidFill>
                <a:latin typeface="Tuffy" panose="020B0603060100000000" pitchFamily="34" charset="0"/>
              </a:rPr>
              <a:t>Allow your child to use a computer for word processing, which will allow for editing and correcting of errors without lots of crossing out.</a:t>
            </a:r>
          </a:p>
          <a:p>
            <a:pPr marL="342900" indent="-160338">
              <a:buFont typeface="Arial" panose="020B0604020202020204" pitchFamily="34" charset="0"/>
              <a:buChar char="•"/>
              <a:defRPr/>
            </a:pPr>
            <a:endParaRPr lang="en-GB" sz="1800" dirty="0">
              <a:solidFill>
                <a:schemeClr val="bg2">
                  <a:lumMod val="10000"/>
                </a:schemeClr>
              </a:solidFill>
              <a:latin typeface="Tuffy" panose="020B0603060100000000" pitchFamily="34" charset="0"/>
            </a:endParaRPr>
          </a:p>
          <a:p>
            <a:pPr marL="342900" indent="-160338">
              <a:buFont typeface="Arial" panose="020B0604020202020204" pitchFamily="34" charset="0"/>
              <a:buChar char="•"/>
              <a:defRPr/>
            </a:pPr>
            <a:r>
              <a:rPr lang="en-GB" sz="1800" dirty="0">
                <a:solidFill>
                  <a:schemeClr val="bg2">
                    <a:lumMod val="10000"/>
                  </a:schemeClr>
                </a:solidFill>
                <a:latin typeface="Tuffy" panose="020B0603060100000000" pitchFamily="34" charset="0"/>
              </a:rPr>
              <a:t>Remember that good readers become good writers! Identify good writing features when reading (e.g. vocabulary, sentence structure, punctuation).</a:t>
            </a:r>
          </a:p>
          <a:p>
            <a:pPr marL="342900" indent="-160338">
              <a:buFont typeface="Arial" panose="020B0604020202020204" pitchFamily="34" charset="0"/>
              <a:buChar char="•"/>
              <a:defRPr/>
            </a:pPr>
            <a:endParaRPr lang="en-GB" sz="1800" dirty="0">
              <a:solidFill>
                <a:schemeClr val="bg2">
                  <a:lumMod val="10000"/>
                </a:schemeClr>
              </a:solidFill>
              <a:latin typeface="Tuffy" panose="020B0603060100000000" pitchFamily="34" charset="0"/>
            </a:endParaRPr>
          </a:p>
          <a:p>
            <a:pPr marL="342900" indent="-160338">
              <a:buFont typeface="Arial" panose="020B0604020202020204" pitchFamily="34" charset="0"/>
              <a:buChar char="•"/>
              <a:defRPr/>
            </a:pPr>
            <a:r>
              <a:rPr lang="en-GB" sz="1800" dirty="0">
                <a:solidFill>
                  <a:schemeClr val="bg2">
                    <a:lumMod val="10000"/>
                  </a:schemeClr>
                </a:solidFill>
                <a:latin typeface="Tuffy" panose="020B0603060100000000" pitchFamily="34" charset="0"/>
              </a:rPr>
              <a:t>Show your appreciation: praise and encourage, even for small successes!</a:t>
            </a:r>
          </a:p>
        </p:txBody>
      </p:sp>
    </p:spTree>
    <p:extLst>
      <p:ext uri="{BB962C8B-B14F-4D97-AF65-F5344CB8AC3E}">
        <p14:creationId xmlns:p14="http://schemas.microsoft.com/office/powerpoint/2010/main" val="17960870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3E2CAB3-2D7C-DBE6-0A11-8BA4BEA039D0}"/>
              </a:ext>
            </a:extLst>
          </p:cNvPr>
          <p:cNvSpPr>
            <a:spLocks noGrp="1"/>
          </p:cNvSpPr>
          <p:nvPr>
            <p:ph type="subTitle" idx="1"/>
          </p:nvPr>
        </p:nvSpPr>
        <p:spPr>
          <a:xfrm>
            <a:off x="90311" y="270917"/>
            <a:ext cx="12101689" cy="1309255"/>
          </a:xfrm>
        </p:spPr>
        <p:txBody>
          <a:bodyPr>
            <a:normAutofit fontScale="77500" lnSpcReduction="20000"/>
          </a:bodyPr>
          <a:lstStyle/>
          <a:p>
            <a:r>
              <a:rPr lang="en-GB" altLang="en-US" sz="7100" b="1" dirty="0">
                <a:solidFill>
                  <a:schemeClr val="bg1"/>
                </a:solidFill>
                <a:latin typeface="Tuffy" panose="020B0603060100000000" pitchFamily="34" charset="0"/>
              </a:rPr>
              <a:t>How you can help your child with Maths  </a:t>
            </a:r>
            <a:endParaRPr lang="en-GB" altLang="en-US" sz="2000" b="1" dirty="0">
              <a:solidFill>
                <a:schemeClr val="bg1"/>
              </a:solidFill>
              <a:latin typeface="Tuffy" panose="020B0603060100000000" pitchFamily="34" charset="0"/>
            </a:endParaRPr>
          </a:p>
          <a:p>
            <a:endParaRPr lang="en-GB" dirty="0"/>
          </a:p>
        </p:txBody>
      </p:sp>
      <p:sp>
        <p:nvSpPr>
          <p:cNvPr id="6" name="Title 5">
            <a:extLst>
              <a:ext uri="{FF2B5EF4-FFF2-40B4-BE49-F238E27FC236}">
                <a16:creationId xmlns:a16="http://schemas.microsoft.com/office/drawing/2014/main" id="{461D8933-1196-C44B-41A5-BB5480FF5811}"/>
              </a:ext>
            </a:extLst>
          </p:cNvPr>
          <p:cNvSpPr>
            <a:spLocks noGrp="1"/>
          </p:cNvSpPr>
          <p:nvPr>
            <p:ph type="ctrTitle"/>
          </p:nvPr>
        </p:nvSpPr>
        <p:spPr>
          <a:xfrm>
            <a:off x="568561" y="4679065"/>
            <a:ext cx="11471565" cy="1739347"/>
          </a:xfrm>
        </p:spPr>
        <p:txBody>
          <a:bodyPr>
            <a:normAutofit/>
          </a:bodyPr>
          <a:lstStyle/>
          <a:p>
            <a:pPr marL="182562">
              <a:defRPr/>
            </a:pPr>
            <a:br>
              <a:rPr lang="en-GB" sz="6000" dirty="0">
                <a:solidFill>
                  <a:schemeClr val="tx1"/>
                </a:solidFill>
                <a:latin typeface="Tuffy" panose="020B0603060100000000" pitchFamily="34" charset="0"/>
              </a:rPr>
            </a:br>
            <a:endParaRPr lang="en-GB" dirty="0"/>
          </a:p>
        </p:txBody>
      </p:sp>
      <p:sp>
        <p:nvSpPr>
          <p:cNvPr id="5" name="TextBox 4">
            <a:extLst>
              <a:ext uri="{FF2B5EF4-FFF2-40B4-BE49-F238E27FC236}">
                <a16:creationId xmlns:a16="http://schemas.microsoft.com/office/drawing/2014/main" id="{E54CF1E3-1D2B-6C05-FA32-4BCC91461523}"/>
              </a:ext>
            </a:extLst>
          </p:cNvPr>
          <p:cNvSpPr txBox="1"/>
          <p:nvPr/>
        </p:nvSpPr>
        <p:spPr>
          <a:xfrm>
            <a:off x="791779" y="1671344"/>
            <a:ext cx="11025128" cy="4801314"/>
          </a:xfrm>
          <a:prstGeom prst="rect">
            <a:avLst/>
          </a:prstGeom>
          <a:noFill/>
        </p:spPr>
        <p:txBody>
          <a:bodyPr wrap="square">
            <a:spAutoFit/>
          </a:bodyPr>
          <a:lstStyle/>
          <a:p>
            <a:pPr marL="342900" indent="-160338">
              <a:buFont typeface="Arial" panose="020B0604020202020204" pitchFamily="34" charset="0"/>
              <a:buChar char="•"/>
              <a:defRPr/>
            </a:pPr>
            <a:r>
              <a:rPr lang="en-GB" sz="1800" dirty="0">
                <a:solidFill>
                  <a:schemeClr val="bg2">
                    <a:lumMod val="10000"/>
                  </a:schemeClr>
                </a:solidFill>
                <a:latin typeface="Tuffy" panose="020B0603060100000000" pitchFamily="34" charset="0"/>
              </a:rPr>
              <a:t>Play times tables games/ TT Rockstars</a:t>
            </a:r>
          </a:p>
          <a:p>
            <a:pPr marL="342900" indent="-160338">
              <a:buFont typeface="Arial" panose="020B0604020202020204" pitchFamily="34" charset="0"/>
              <a:buChar char="•"/>
              <a:defRPr/>
            </a:pPr>
            <a:endParaRPr lang="en-GB" sz="1800" dirty="0">
              <a:solidFill>
                <a:schemeClr val="bg2">
                  <a:lumMod val="10000"/>
                </a:schemeClr>
              </a:solidFill>
              <a:latin typeface="Tuffy" panose="020B0603060100000000" pitchFamily="34" charset="0"/>
            </a:endParaRPr>
          </a:p>
          <a:p>
            <a:pPr marL="342900" indent="-160338">
              <a:buFont typeface="Arial" panose="020B0604020202020204" pitchFamily="34" charset="0"/>
              <a:buChar char="•"/>
              <a:defRPr/>
            </a:pPr>
            <a:r>
              <a:rPr lang="en-GB" sz="1800" dirty="0">
                <a:solidFill>
                  <a:schemeClr val="bg2">
                    <a:lumMod val="10000"/>
                  </a:schemeClr>
                </a:solidFill>
                <a:latin typeface="Tuffy" panose="020B0603060100000000" pitchFamily="34" charset="0"/>
              </a:rPr>
              <a:t>Play mental maths games including counting in different amounts, forwards and backwards.</a:t>
            </a:r>
          </a:p>
          <a:p>
            <a:pPr marL="342900" indent="-160338">
              <a:buFont typeface="Arial" panose="020B0604020202020204" pitchFamily="34" charset="0"/>
              <a:buChar char="•"/>
              <a:defRPr/>
            </a:pPr>
            <a:endParaRPr lang="en-GB" sz="1800" dirty="0">
              <a:solidFill>
                <a:schemeClr val="bg2">
                  <a:lumMod val="10000"/>
                </a:schemeClr>
              </a:solidFill>
              <a:latin typeface="Tuffy" panose="020B0603060100000000" pitchFamily="34" charset="0"/>
            </a:endParaRPr>
          </a:p>
          <a:p>
            <a:pPr marL="342900" indent="-160338">
              <a:buFont typeface="Arial" panose="020B0604020202020204" pitchFamily="34" charset="0"/>
              <a:buChar char="•"/>
              <a:defRPr/>
            </a:pPr>
            <a:r>
              <a:rPr lang="en-GB" sz="1800" dirty="0">
                <a:solidFill>
                  <a:schemeClr val="bg2">
                    <a:lumMod val="10000"/>
                  </a:schemeClr>
                </a:solidFill>
                <a:latin typeface="Tuffy" panose="020B0603060100000000" pitchFamily="34" charset="0"/>
              </a:rPr>
              <a:t>Encourage opportunities for telling the time.</a:t>
            </a:r>
          </a:p>
          <a:p>
            <a:pPr marL="342900" indent="-160338">
              <a:buFont typeface="Arial" panose="020B0604020202020204" pitchFamily="34" charset="0"/>
              <a:buChar char="•"/>
              <a:defRPr/>
            </a:pPr>
            <a:endParaRPr lang="en-GB" sz="1800" dirty="0">
              <a:solidFill>
                <a:schemeClr val="bg2">
                  <a:lumMod val="10000"/>
                </a:schemeClr>
              </a:solidFill>
              <a:latin typeface="Tuffy" panose="020B0603060100000000" pitchFamily="34" charset="0"/>
            </a:endParaRPr>
          </a:p>
          <a:p>
            <a:pPr marL="342900" indent="-160338">
              <a:buFont typeface="Arial" panose="020B0604020202020204" pitchFamily="34" charset="0"/>
              <a:buChar char="•"/>
              <a:defRPr/>
            </a:pPr>
            <a:r>
              <a:rPr lang="en-GB" sz="1800" dirty="0">
                <a:solidFill>
                  <a:schemeClr val="bg2">
                    <a:lumMod val="10000"/>
                  </a:schemeClr>
                </a:solidFill>
                <a:latin typeface="Tuffy" panose="020B0603060100000000" pitchFamily="34" charset="0"/>
              </a:rPr>
              <a:t>Encourage opportunities for counting coins and money e.g. finding amounts or calculating change when shopping.</a:t>
            </a:r>
          </a:p>
          <a:p>
            <a:pPr marL="342900" indent="-160338">
              <a:buFont typeface="Arial" panose="020B0604020202020204" pitchFamily="34" charset="0"/>
              <a:buChar char="•"/>
              <a:defRPr/>
            </a:pPr>
            <a:endParaRPr lang="en-GB" sz="1800" dirty="0">
              <a:solidFill>
                <a:schemeClr val="bg2">
                  <a:lumMod val="10000"/>
                </a:schemeClr>
              </a:solidFill>
              <a:latin typeface="Tuffy" panose="020B0603060100000000" pitchFamily="34" charset="0"/>
            </a:endParaRPr>
          </a:p>
          <a:p>
            <a:pPr marL="342900" indent="-160338">
              <a:buFont typeface="Arial" panose="020B0604020202020204" pitchFamily="34" charset="0"/>
              <a:buChar char="•"/>
              <a:defRPr/>
            </a:pPr>
            <a:r>
              <a:rPr lang="en-GB" sz="1800" dirty="0">
                <a:solidFill>
                  <a:schemeClr val="bg2">
                    <a:lumMod val="10000"/>
                  </a:schemeClr>
                </a:solidFill>
                <a:latin typeface="Tuffy" panose="020B0603060100000000" pitchFamily="34" charset="0"/>
              </a:rPr>
              <a:t>Look for numbers on street signs, car registrations and anywhere else.</a:t>
            </a:r>
          </a:p>
          <a:p>
            <a:pPr marL="342900" indent="-160338">
              <a:buFont typeface="Arial" panose="020B0604020202020204" pitchFamily="34" charset="0"/>
              <a:buChar char="•"/>
              <a:defRPr/>
            </a:pPr>
            <a:endParaRPr lang="en-GB" sz="1800" dirty="0">
              <a:solidFill>
                <a:schemeClr val="bg2">
                  <a:lumMod val="10000"/>
                </a:schemeClr>
              </a:solidFill>
              <a:latin typeface="Tuffy" panose="020B0603060100000000" pitchFamily="34" charset="0"/>
            </a:endParaRPr>
          </a:p>
          <a:p>
            <a:pPr marL="342900" indent="-160338">
              <a:buFont typeface="Arial" panose="020B0604020202020204" pitchFamily="34" charset="0"/>
              <a:buChar char="•"/>
              <a:defRPr/>
            </a:pPr>
            <a:r>
              <a:rPr lang="en-GB" sz="1800" dirty="0">
                <a:solidFill>
                  <a:schemeClr val="bg2">
                    <a:lumMod val="10000"/>
                  </a:schemeClr>
                </a:solidFill>
                <a:latin typeface="Tuffy" panose="020B0603060100000000" pitchFamily="34" charset="0"/>
              </a:rPr>
              <a:t>Look for examples of 2D and 3D shapes around the home.</a:t>
            </a:r>
          </a:p>
          <a:p>
            <a:pPr marL="342900" indent="-160338">
              <a:buFont typeface="Arial" panose="020B0604020202020204" pitchFamily="34" charset="0"/>
              <a:buChar char="•"/>
              <a:defRPr/>
            </a:pPr>
            <a:endParaRPr lang="en-GB" sz="1800" dirty="0">
              <a:solidFill>
                <a:schemeClr val="bg2">
                  <a:lumMod val="10000"/>
                </a:schemeClr>
              </a:solidFill>
              <a:latin typeface="Tuffy" panose="020B0603060100000000" pitchFamily="34" charset="0"/>
            </a:endParaRPr>
          </a:p>
          <a:p>
            <a:pPr marL="342900" indent="-160338">
              <a:buFont typeface="Arial" panose="020B0604020202020204" pitchFamily="34" charset="0"/>
              <a:buChar char="•"/>
              <a:defRPr/>
            </a:pPr>
            <a:r>
              <a:rPr lang="en-GB" sz="1800" dirty="0">
                <a:solidFill>
                  <a:schemeClr val="bg2">
                    <a:lumMod val="10000"/>
                  </a:schemeClr>
                </a:solidFill>
                <a:latin typeface="Tuffy" panose="020B0603060100000000" pitchFamily="34" charset="0"/>
              </a:rPr>
              <a:t>Identify, weigh or measure quantities and amounts in the kitchen or in recipes.</a:t>
            </a:r>
          </a:p>
          <a:p>
            <a:pPr marL="342900" indent="-160338">
              <a:buFont typeface="Arial" panose="020B0604020202020204" pitchFamily="34" charset="0"/>
              <a:buChar char="•"/>
              <a:defRPr/>
            </a:pPr>
            <a:endParaRPr lang="en-GB" sz="1800" dirty="0">
              <a:solidFill>
                <a:schemeClr val="bg2">
                  <a:lumMod val="10000"/>
                </a:schemeClr>
              </a:solidFill>
              <a:latin typeface="Tuffy" panose="020B0603060100000000" pitchFamily="34" charset="0"/>
            </a:endParaRPr>
          </a:p>
          <a:p>
            <a:pPr marL="342900" indent="-160338">
              <a:buFont typeface="Arial" panose="020B0604020202020204" pitchFamily="34" charset="0"/>
              <a:buChar char="•"/>
              <a:defRPr/>
            </a:pPr>
            <a:r>
              <a:rPr lang="en-GB" sz="1800" dirty="0">
                <a:solidFill>
                  <a:schemeClr val="bg2">
                    <a:lumMod val="10000"/>
                  </a:schemeClr>
                </a:solidFill>
                <a:latin typeface="Tuffy" panose="020B0603060100000000" pitchFamily="34" charset="0"/>
              </a:rPr>
              <a:t>Play games involving numbers or logic, such as dominoes, card games,</a:t>
            </a:r>
          </a:p>
          <a:p>
            <a:pPr marL="177800" indent="136525">
              <a:defRPr/>
            </a:pPr>
            <a:r>
              <a:rPr lang="en-GB" sz="1800" dirty="0">
                <a:solidFill>
                  <a:schemeClr val="bg2">
                    <a:lumMod val="10000"/>
                  </a:schemeClr>
                </a:solidFill>
                <a:latin typeface="Tuffy" panose="020B0603060100000000" pitchFamily="34" charset="0"/>
              </a:rPr>
              <a:t>draughts or chess.</a:t>
            </a:r>
          </a:p>
        </p:txBody>
      </p:sp>
    </p:spTree>
    <p:extLst>
      <p:ext uri="{BB962C8B-B14F-4D97-AF65-F5344CB8AC3E}">
        <p14:creationId xmlns:p14="http://schemas.microsoft.com/office/powerpoint/2010/main" val="24938521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8A7C6-BC6A-F4A5-10E4-35C04400DF3B}"/>
              </a:ext>
            </a:extLst>
          </p:cNvPr>
          <p:cNvSpPr>
            <a:spLocks noGrp="1"/>
          </p:cNvSpPr>
          <p:nvPr>
            <p:ph type="ctrTitle"/>
          </p:nvPr>
        </p:nvSpPr>
        <p:spPr>
          <a:xfrm>
            <a:off x="360217" y="1992076"/>
            <a:ext cx="11471565" cy="1739347"/>
          </a:xfrm>
        </p:spPr>
        <p:txBody>
          <a:bodyPr>
            <a:normAutofit fontScale="90000"/>
          </a:bodyPr>
          <a:lstStyle/>
          <a:p>
            <a:pPr>
              <a:lnSpc>
                <a:spcPct val="100000"/>
              </a:lnSpc>
              <a:spcBef>
                <a:spcPct val="0"/>
              </a:spcBef>
            </a:pPr>
            <a:br>
              <a:rPr lang="en-GB" altLang="en-US" sz="6000" b="1" dirty="0">
                <a:solidFill>
                  <a:schemeClr val="bg1"/>
                </a:solidFill>
                <a:latin typeface="Tuffy" panose="020B0603060100000000" pitchFamily="34" charset="0"/>
              </a:rPr>
            </a:br>
            <a:endParaRPr lang="en-GB" dirty="0"/>
          </a:p>
        </p:txBody>
      </p:sp>
      <p:sp>
        <p:nvSpPr>
          <p:cNvPr id="3" name="Subtitle 2">
            <a:extLst>
              <a:ext uri="{FF2B5EF4-FFF2-40B4-BE49-F238E27FC236}">
                <a16:creationId xmlns:a16="http://schemas.microsoft.com/office/drawing/2014/main" id="{23E2CAB3-2D7C-DBE6-0A11-8BA4BEA039D0}"/>
              </a:ext>
            </a:extLst>
          </p:cNvPr>
          <p:cNvSpPr>
            <a:spLocks noGrp="1"/>
          </p:cNvSpPr>
          <p:nvPr>
            <p:ph type="subTitle" idx="1"/>
          </p:nvPr>
        </p:nvSpPr>
        <p:spPr>
          <a:xfrm>
            <a:off x="90311" y="270917"/>
            <a:ext cx="12101689" cy="1309255"/>
          </a:xfrm>
        </p:spPr>
        <p:txBody>
          <a:bodyPr>
            <a:normAutofit/>
          </a:bodyPr>
          <a:lstStyle/>
          <a:p>
            <a:r>
              <a:rPr lang="en-GB" altLang="en-US" sz="7100" b="1" dirty="0">
                <a:solidFill>
                  <a:schemeClr val="bg1"/>
                </a:solidFill>
                <a:latin typeface="Tuffy" panose="020B0603060100000000" pitchFamily="34" charset="0"/>
              </a:rPr>
              <a:t>Reading Assessment</a:t>
            </a:r>
          </a:p>
          <a:p>
            <a:endParaRPr lang="en-GB" altLang="en-US" sz="2000" b="1" dirty="0">
              <a:solidFill>
                <a:schemeClr val="bg1"/>
              </a:solidFill>
              <a:latin typeface="Tuffy" panose="020B0603060100000000" pitchFamily="34" charset="0"/>
            </a:endParaRPr>
          </a:p>
          <a:p>
            <a:endParaRPr lang="en-GB" dirty="0"/>
          </a:p>
        </p:txBody>
      </p:sp>
      <p:sp>
        <p:nvSpPr>
          <p:cNvPr id="4" name="TextBox 3">
            <a:extLst>
              <a:ext uri="{FF2B5EF4-FFF2-40B4-BE49-F238E27FC236}">
                <a16:creationId xmlns:a16="http://schemas.microsoft.com/office/drawing/2014/main" id="{392E8493-7308-AF17-90F8-2D46C55B7CED}"/>
              </a:ext>
            </a:extLst>
          </p:cNvPr>
          <p:cNvSpPr txBox="1"/>
          <p:nvPr/>
        </p:nvSpPr>
        <p:spPr>
          <a:xfrm>
            <a:off x="810229" y="1546209"/>
            <a:ext cx="10336192" cy="4985980"/>
          </a:xfrm>
          <a:prstGeom prst="rect">
            <a:avLst/>
          </a:prstGeom>
          <a:noFill/>
        </p:spPr>
        <p:txBody>
          <a:bodyPr wrap="square" rtlCol="0">
            <a:spAutoFit/>
          </a:bodyPr>
          <a:lstStyle/>
          <a:p>
            <a:pPr marL="182562">
              <a:defRPr/>
            </a:pPr>
            <a:r>
              <a:rPr lang="en-GB" sz="2000" dirty="0">
                <a:solidFill>
                  <a:schemeClr val="bg1"/>
                </a:solidFill>
                <a:latin typeface="Tuffy" panose="020B0603060100000000" pitchFamily="34" charset="0"/>
              </a:rPr>
              <a:t>The Reading Test consists of two separate papers:</a:t>
            </a:r>
          </a:p>
          <a:p>
            <a:pPr marL="182562">
              <a:defRPr/>
            </a:pPr>
            <a:endParaRPr lang="en-GB" sz="2000" dirty="0">
              <a:solidFill>
                <a:schemeClr val="bg1"/>
              </a:solidFill>
              <a:latin typeface="Tuffy" panose="020B0603060100000000" pitchFamily="34" charset="0"/>
            </a:endParaRPr>
          </a:p>
          <a:p>
            <a:pPr marL="342900" indent="-160338">
              <a:buFont typeface="Arial" panose="020B0604020202020204" pitchFamily="34" charset="0"/>
              <a:buChar char="•"/>
              <a:defRPr/>
            </a:pPr>
            <a:r>
              <a:rPr lang="en-GB" sz="2000" b="1" dirty="0">
                <a:solidFill>
                  <a:schemeClr val="bg1"/>
                </a:solidFill>
                <a:latin typeface="Tuffy" panose="020B0603060100000000" pitchFamily="34" charset="0"/>
              </a:rPr>
              <a:t>Paper 1 </a:t>
            </a:r>
            <a:r>
              <a:rPr lang="en-GB" sz="2000" dirty="0">
                <a:solidFill>
                  <a:schemeClr val="bg1"/>
                </a:solidFill>
                <a:latin typeface="Tuffy" panose="020B0603060100000000" pitchFamily="34" charset="0"/>
              </a:rPr>
              <a:t>– consists of a combined reading prompt and answer booklet. The paper includes a list of useful words and some practice questions for teachers to use to introduce the contexts and question types to pupils. The test takes approximately 30 minutes to complete, but is not strictly timed. </a:t>
            </a:r>
          </a:p>
          <a:p>
            <a:pPr marL="342900" indent="-160338">
              <a:buFont typeface="Arial" panose="020B0604020202020204" pitchFamily="34" charset="0"/>
              <a:buChar char="•"/>
              <a:defRPr/>
            </a:pPr>
            <a:endParaRPr lang="en-GB" sz="2000" dirty="0">
              <a:solidFill>
                <a:schemeClr val="bg1"/>
              </a:solidFill>
              <a:latin typeface="Tuffy" panose="020B0603060100000000" pitchFamily="34" charset="0"/>
            </a:endParaRPr>
          </a:p>
          <a:p>
            <a:pPr marL="342900" indent="-160338">
              <a:buFont typeface="Arial" panose="020B0604020202020204" pitchFamily="34" charset="0"/>
              <a:buChar char="•"/>
              <a:defRPr/>
            </a:pPr>
            <a:endParaRPr lang="en-GB" sz="2000" dirty="0">
              <a:solidFill>
                <a:schemeClr val="bg1"/>
              </a:solidFill>
              <a:latin typeface="Tuffy" panose="020B0603060100000000" pitchFamily="34" charset="0"/>
            </a:endParaRPr>
          </a:p>
          <a:p>
            <a:pPr marL="182562">
              <a:defRPr/>
            </a:pPr>
            <a:endParaRPr lang="en-GB" sz="2000" dirty="0">
              <a:solidFill>
                <a:schemeClr val="bg1"/>
              </a:solidFill>
              <a:latin typeface="Tuffy" panose="020B0603060100000000" pitchFamily="34" charset="0"/>
            </a:endParaRPr>
          </a:p>
          <a:p>
            <a:pPr marL="342900" indent="-160338">
              <a:buFont typeface="Arial" panose="020B0604020202020204" pitchFamily="34" charset="0"/>
              <a:buChar char="•"/>
              <a:defRPr/>
            </a:pPr>
            <a:r>
              <a:rPr lang="en-GB" sz="2000" b="1" dirty="0">
                <a:solidFill>
                  <a:schemeClr val="bg1"/>
                </a:solidFill>
                <a:latin typeface="Tuffy" panose="020B0603060100000000" pitchFamily="34" charset="0"/>
              </a:rPr>
              <a:t>Paper 2 </a:t>
            </a:r>
            <a:r>
              <a:rPr lang="en-GB" sz="2000" dirty="0">
                <a:solidFill>
                  <a:schemeClr val="bg1"/>
                </a:solidFill>
                <a:latin typeface="Tuffy" panose="020B0603060100000000" pitchFamily="34" charset="0"/>
              </a:rPr>
              <a:t>– consists of an answer booklet and a separate reading booklet. There are no practice questions on this paper. Teachers can use their discretion to stop the test early if a pupil is struggling. The test takes approximately 40 minutes to complete, but is not strictly timed. </a:t>
            </a:r>
          </a:p>
          <a:p>
            <a:pPr marL="182562">
              <a:defRPr/>
            </a:pPr>
            <a:endParaRPr lang="en-GB" sz="2000" dirty="0">
              <a:solidFill>
                <a:schemeClr val="bg1"/>
              </a:solidFill>
              <a:latin typeface="Tuffy" panose="020B0603060100000000" pitchFamily="34" charset="0"/>
            </a:endParaRPr>
          </a:p>
          <a:p>
            <a:pPr marL="182562" algn="ctr">
              <a:defRPr/>
            </a:pPr>
            <a:r>
              <a:rPr lang="en-GB" sz="2000" dirty="0">
                <a:solidFill>
                  <a:schemeClr val="bg1"/>
                </a:solidFill>
                <a:latin typeface="Tuffy" panose="020B0603060100000000" pitchFamily="34" charset="0"/>
              </a:rPr>
              <a:t>The texts will cover a range of poetry, fiction and non-fiction.</a:t>
            </a:r>
          </a:p>
          <a:p>
            <a:endParaRPr lang="en-GB" dirty="0"/>
          </a:p>
        </p:txBody>
      </p:sp>
    </p:spTree>
    <p:extLst>
      <p:ext uri="{BB962C8B-B14F-4D97-AF65-F5344CB8AC3E}">
        <p14:creationId xmlns:p14="http://schemas.microsoft.com/office/powerpoint/2010/main" val="9378891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8A7C6-BC6A-F4A5-10E4-35C04400DF3B}"/>
              </a:ext>
            </a:extLst>
          </p:cNvPr>
          <p:cNvSpPr>
            <a:spLocks noGrp="1"/>
          </p:cNvSpPr>
          <p:nvPr>
            <p:ph type="ctrTitle"/>
          </p:nvPr>
        </p:nvSpPr>
        <p:spPr>
          <a:xfrm>
            <a:off x="360217" y="1992076"/>
            <a:ext cx="11471565" cy="1739347"/>
          </a:xfrm>
        </p:spPr>
        <p:txBody>
          <a:bodyPr>
            <a:normAutofit fontScale="90000"/>
          </a:bodyPr>
          <a:lstStyle/>
          <a:p>
            <a:pPr>
              <a:lnSpc>
                <a:spcPct val="100000"/>
              </a:lnSpc>
              <a:spcBef>
                <a:spcPct val="0"/>
              </a:spcBef>
            </a:pPr>
            <a:br>
              <a:rPr lang="en-GB" altLang="en-US" sz="6000" b="1" dirty="0">
                <a:solidFill>
                  <a:schemeClr val="bg1"/>
                </a:solidFill>
                <a:latin typeface="Tuffy" panose="020B0603060100000000" pitchFamily="34" charset="0"/>
              </a:rPr>
            </a:br>
            <a:endParaRPr lang="en-GB" dirty="0"/>
          </a:p>
        </p:txBody>
      </p:sp>
      <p:sp>
        <p:nvSpPr>
          <p:cNvPr id="3" name="Subtitle 2">
            <a:extLst>
              <a:ext uri="{FF2B5EF4-FFF2-40B4-BE49-F238E27FC236}">
                <a16:creationId xmlns:a16="http://schemas.microsoft.com/office/drawing/2014/main" id="{23E2CAB3-2D7C-DBE6-0A11-8BA4BEA039D0}"/>
              </a:ext>
            </a:extLst>
          </p:cNvPr>
          <p:cNvSpPr>
            <a:spLocks noGrp="1"/>
          </p:cNvSpPr>
          <p:nvPr>
            <p:ph type="subTitle" idx="1"/>
          </p:nvPr>
        </p:nvSpPr>
        <p:spPr>
          <a:xfrm>
            <a:off x="90311" y="270917"/>
            <a:ext cx="12101689" cy="1309255"/>
          </a:xfrm>
        </p:spPr>
        <p:txBody>
          <a:bodyPr>
            <a:normAutofit/>
          </a:bodyPr>
          <a:lstStyle/>
          <a:p>
            <a:r>
              <a:rPr lang="en-GB" altLang="en-US" sz="7100" b="1" dirty="0">
                <a:solidFill>
                  <a:schemeClr val="bg1"/>
                </a:solidFill>
                <a:latin typeface="Tuffy" panose="020B0603060100000000" pitchFamily="34" charset="0"/>
              </a:rPr>
              <a:t>Reading: Sample Questions</a:t>
            </a:r>
            <a:endParaRPr lang="en-GB" altLang="en-US" sz="2000" b="1" dirty="0">
              <a:solidFill>
                <a:schemeClr val="bg1"/>
              </a:solidFill>
              <a:latin typeface="Tuffy" panose="020B0603060100000000" pitchFamily="34" charset="0"/>
            </a:endParaRPr>
          </a:p>
          <a:p>
            <a:endParaRPr lang="en-GB" dirty="0"/>
          </a:p>
        </p:txBody>
      </p:sp>
      <p:pic>
        <p:nvPicPr>
          <p:cNvPr id="6" name="Picture 5">
            <a:extLst>
              <a:ext uri="{FF2B5EF4-FFF2-40B4-BE49-F238E27FC236}">
                <a16:creationId xmlns:a16="http://schemas.microsoft.com/office/drawing/2014/main" id="{DBC71BA0-10A6-2A0B-DF05-7E676D62C945}"/>
              </a:ext>
            </a:extLst>
          </p:cNvPr>
          <p:cNvPicPr>
            <a:picLocks noChangeAspect="1"/>
          </p:cNvPicPr>
          <p:nvPr/>
        </p:nvPicPr>
        <p:blipFill rotWithShape="1">
          <a:blip r:embed="rId2"/>
          <a:srcRect l="30926" t="25009" r="19444" b="21468"/>
          <a:stretch/>
        </p:blipFill>
        <p:spPr>
          <a:xfrm>
            <a:off x="1738488" y="1580172"/>
            <a:ext cx="8376356" cy="5078947"/>
          </a:xfrm>
          <a:prstGeom prst="rect">
            <a:avLst/>
          </a:prstGeom>
        </p:spPr>
      </p:pic>
    </p:spTree>
    <p:extLst>
      <p:ext uri="{BB962C8B-B14F-4D97-AF65-F5344CB8AC3E}">
        <p14:creationId xmlns:p14="http://schemas.microsoft.com/office/powerpoint/2010/main" val="42456644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8A7C6-BC6A-F4A5-10E4-35C04400DF3B}"/>
              </a:ext>
            </a:extLst>
          </p:cNvPr>
          <p:cNvSpPr>
            <a:spLocks noGrp="1"/>
          </p:cNvSpPr>
          <p:nvPr>
            <p:ph type="ctrTitle"/>
          </p:nvPr>
        </p:nvSpPr>
        <p:spPr>
          <a:xfrm>
            <a:off x="360217" y="1992076"/>
            <a:ext cx="11471565" cy="1739347"/>
          </a:xfrm>
        </p:spPr>
        <p:txBody>
          <a:bodyPr>
            <a:normAutofit fontScale="90000"/>
          </a:bodyPr>
          <a:lstStyle/>
          <a:p>
            <a:pPr>
              <a:lnSpc>
                <a:spcPct val="100000"/>
              </a:lnSpc>
              <a:spcBef>
                <a:spcPct val="0"/>
              </a:spcBef>
            </a:pPr>
            <a:br>
              <a:rPr lang="en-GB" altLang="en-US" sz="6000" b="1" dirty="0">
                <a:solidFill>
                  <a:schemeClr val="bg1"/>
                </a:solidFill>
                <a:latin typeface="Tuffy" panose="020B0603060100000000" pitchFamily="34" charset="0"/>
              </a:rPr>
            </a:br>
            <a:endParaRPr lang="en-GB" dirty="0"/>
          </a:p>
        </p:txBody>
      </p:sp>
      <p:sp>
        <p:nvSpPr>
          <p:cNvPr id="3" name="Subtitle 2">
            <a:extLst>
              <a:ext uri="{FF2B5EF4-FFF2-40B4-BE49-F238E27FC236}">
                <a16:creationId xmlns:a16="http://schemas.microsoft.com/office/drawing/2014/main" id="{23E2CAB3-2D7C-DBE6-0A11-8BA4BEA039D0}"/>
              </a:ext>
            </a:extLst>
          </p:cNvPr>
          <p:cNvSpPr>
            <a:spLocks noGrp="1"/>
          </p:cNvSpPr>
          <p:nvPr>
            <p:ph type="subTitle" idx="1"/>
          </p:nvPr>
        </p:nvSpPr>
        <p:spPr>
          <a:xfrm>
            <a:off x="90311" y="270917"/>
            <a:ext cx="12101689" cy="1309255"/>
          </a:xfrm>
        </p:spPr>
        <p:txBody>
          <a:bodyPr>
            <a:normAutofit/>
          </a:bodyPr>
          <a:lstStyle/>
          <a:p>
            <a:r>
              <a:rPr lang="en-GB" altLang="en-US" sz="7100" b="1" dirty="0">
                <a:solidFill>
                  <a:schemeClr val="bg1"/>
                </a:solidFill>
                <a:latin typeface="Tuffy" panose="020B0603060100000000" pitchFamily="34" charset="0"/>
              </a:rPr>
              <a:t>Reading: Sample Questions</a:t>
            </a:r>
            <a:endParaRPr lang="en-GB" altLang="en-US" sz="2000" b="1" dirty="0">
              <a:solidFill>
                <a:schemeClr val="bg1"/>
              </a:solidFill>
              <a:latin typeface="Tuffy" panose="020B0603060100000000" pitchFamily="34" charset="0"/>
            </a:endParaRPr>
          </a:p>
          <a:p>
            <a:endParaRPr lang="en-GB" dirty="0"/>
          </a:p>
        </p:txBody>
      </p:sp>
      <p:pic>
        <p:nvPicPr>
          <p:cNvPr id="5" name="Picture 4">
            <a:extLst>
              <a:ext uri="{FF2B5EF4-FFF2-40B4-BE49-F238E27FC236}">
                <a16:creationId xmlns:a16="http://schemas.microsoft.com/office/drawing/2014/main" id="{DDAD2D05-5970-C438-BFE6-15FE69BBCC14}"/>
              </a:ext>
            </a:extLst>
          </p:cNvPr>
          <p:cNvPicPr>
            <a:picLocks noChangeAspect="1"/>
          </p:cNvPicPr>
          <p:nvPr/>
        </p:nvPicPr>
        <p:blipFill rotWithShape="1">
          <a:blip r:embed="rId2"/>
          <a:srcRect l="30586" t="25404" r="19375" b="23112"/>
          <a:stretch/>
        </p:blipFill>
        <p:spPr>
          <a:xfrm>
            <a:off x="1781174" y="1580172"/>
            <a:ext cx="8629650" cy="4991860"/>
          </a:xfrm>
          <a:prstGeom prst="rect">
            <a:avLst/>
          </a:prstGeom>
        </p:spPr>
      </p:pic>
    </p:spTree>
    <p:extLst>
      <p:ext uri="{BB962C8B-B14F-4D97-AF65-F5344CB8AC3E}">
        <p14:creationId xmlns:p14="http://schemas.microsoft.com/office/powerpoint/2010/main" val="32741482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8A7C6-BC6A-F4A5-10E4-35C04400DF3B}"/>
              </a:ext>
            </a:extLst>
          </p:cNvPr>
          <p:cNvSpPr>
            <a:spLocks noGrp="1"/>
          </p:cNvSpPr>
          <p:nvPr>
            <p:ph type="ctrTitle"/>
          </p:nvPr>
        </p:nvSpPr>
        <p:spPr>
          <a:xfrm>
            <a:off x="360217" y="1992076"/>
            <a:ext cx="11471565" cy="1739347"/>
          </a:xfrm>
        </p:spPr>
        <p:txBody>
          <a:bodyPr>
            <a:normAutofit fontScale="90000"/>
          </a:bodyPr>
          <a:lstStyle/>
          <a:p>
            <a:pPr>
              <a:lnSpc>
                <a:spcPct val="100000"/>
              </a:lnSpc>
              <a:spcBef>
                <a:spcPct val="0"/>
              </a:spcBef>
            </a:pPr>
            <a:br>
              <a:rPr lang="en-GB" altLang="en-US" sz="6000" b="1" dirty="0">
                <a:solidFill>
                  <a:schemeClr val="bg1"/>
                </a:solidFill>
                <a:latin typeface="Tuffy" panose="020B0603060100000000" pitchFamily="34" charset="0"/>
              </a:rPr>
            </a:br>
            <a:endParaRPr lang="en-GB" dirty="0"/>
          </a:p>
        </p:txBody>
      </p:sp>
      <p:sp>
        <p:nvSpPr>
          <p:cNvPr id="3" name="Subtitle 2">
            <a:extLst>
              <a:ext uri="{FF2B5EF4-FFF2-40B4-BE49-F238E27FC236}">
                <a16:creationId xmlns:a16="http://schemas.microsoft.com/office/drawing/2014/main" id="{23E2CAB3-2D7C-DBE6-0A11-8BA4BEA039D0}"/>
              </a:ext>
            </a:extLst>
          </p:cNvPr>
          <p:cNvSpPr>
            <a:spLocks noGrp="1"/>
          </p:cNvSpPr>
          <p:nvPr>
            <p:ph type="subTitle" idx="1"/>
          </p:nvPr>
        </p:nvSpPr>
        <p:spPr>
          <a:xfrm>
            <a:off x="90311" y="270917"/>
            <a:ext cx="12101689" cy="1309255"/>
          </a:xfrm>
        </p:spPr>
        <p:txBody>
          <a:bodyPr>
            <a:normAutofit/>
          </a:bodyPr>
          <a:lstStyle/>
          <a:p>
            <a:r>
              <a:rPr lang="en-GB" altLang="en-US" sz="7100" b="1" dirty="0">
                <a:solidFill>
                  <a:schemeClr val="bg1"/>
                </a:solidFill>
                <a:latin typeface="Tuffy" panose="020B0603060100000000" pitchFamily="34" charset="0"/>
              </a:rPr>
              <a:t>Reading: Sample Questions</a:t>
            </a:r>
            <a:endParaRPr lang="en-GB" altLang="en-US" sz="2000" b="1" dirty="0">
              <a:solidFill>
                <a:schemeClr val="bg1"/>
              </a:solidFill>
              <a:latin typeface="Tuffy" panose="020B0603060100000000" pitchFamily="34" charset="0"/>
            </a:endParaRPr>
          </a:p>
          <a:p>
            <a:endParaRPr lang="en-GB" dirty="0"/>
          </a:p>
        </p:txBody>
      </p:sp>
      <p:pic>
        <p:nvPicPr>
          <p:cNvPr id="6" name="Picture 5">
            <a:extLst>
              <a:ext uri="{FF2B5EF4-FFF2-40B4-BE49-F238E27FC236}">
                <a16:creationId xmlns:a16="http://schemas.microsoft.com/office/drawing/2014/main" id="{1C1FBEF2-5239-9309-A9CD-4209626EC60D}"/>
              </a:ext>
            </a:extLst>
          </p:cNvPr>
          <p:cNvPicPr>
            <a:picLocks noChangeAspect="1"/>
          </p:cNvPicPr>
          <p:nvPr/>
        </p:nvPicPr>
        <p:blipFill rotWithShape="1">
          <a:blip r:embed="rId2"/>
          <a:srcRect l="30281" t="25197" r="19681" b="14566"/>
          <a:stretch/>
        </p:blipFill>
        <p:spPr>
          <a:xfrm>
            <a:off x="2543175" y="1531846"/>
            <a:ext cx="7486650" cy="5055237"/>
          </a:xfrm>
          <a:prstGeom prst="rect">
            <a:avLst/>
          </a:prstGeom>
        </p:spPr>
      </p:pic>
    </p:spTree>
    <p:extLst>
      <p:ext uri="{BB962C8B-B14F-4D97-AF65-F5344CB8AC3E}">
        <p14:creationId xmlns:p14="http://schemas.microsoft.com/office/powerpoint/2010/main" val="9198994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8A7C6-BC6A-F4A5-10E4-35C04400DF3B}"/>
              </a:ext>
            </a:extLst>
          </p:cNvPr>
          <p:cNvSpPr>
            <a:spLocks noGrp="1"/>
          </p:cNvSpPr>
          <p:nvPr>
            <p:ph type="ctrTitle"/>
          </p:nvPr>
        </p:nvSpPr>
        <p:spPr>
          <a:xfrm>
            <a:off x="360217" y="1992076"/>
            <a:ext cx="11471565" cy="1739347"/>
          </a:xfrm>
        </p:spPr>
        <p:txBody>
          <a:bodyPr>
            <a:normAutofit fontScale="90000"/>
          </a:bodyPr>
          <a:lstStyle/>
          <a:p>
            <a:pPr>
              <a:lnSpc>
                <a:spcPct val="100000"/>
              </a:lnSpc>
              <a:spcBef>
                <a:spcPct val="0"/>
              </a:spcBef>
            </a:pPr>
            <a:br>
              <a:rPr lang="en-GB" altLang="en-US" sz="6000" b="1" dirty="0">
                <a:solidFill>
                  <a:schemeClr val="bg1"/>
                </a:solidFill>
                <a:latin typeface="Tuffy" panose="020B0603060100000000" pitchFamily="34" charset="0"/>
              </a:rPr>
            </a:br>
            <a:endParaRPr lang="en-GB" dirty="0"/>
          </a:p>
        </p:txBody>
      </p:sp>
      <p:sp>
        <p:nvSpPr>
          <p:cNvPr id="3" name="Subtitle 2">
            <a:extLst>
              <a:ext uri="{FF2B5EF4-FFF2-40B4-BE49-F238E27FC236}">
                <a16:creationId xmlns:a16="http://schemas.microsoft.com/office/drawing/2014/main" id="{23E2CAB3-2D7C-DBE6-0A11-8BA4BEA039D0}"/>
              </a:ext>
            </a:extLst>
          </p:cNvPr>
          <p:cNvSpPr>
            <a:spLocks noGrp="1"/>
          </p:cNvSpPr>
          <p:nvPr>
            <p:ph type="subTitle" idx="1"/>
          </p:nvPr>
        </p:nvSpPr>
        <p:spPr>
          <a:xfrm>
            <a:off x="90311" y="270917"/>
            <a:ext cx="12101689" cy="1309255"/>
          </a:xfrm>
        </p:spPr>
        <p:txBody>
          <a:bodyPr>
            <a:normAutofit/>
          </a:bodyPr>
          <a:lstStyle/>
          <a:p>
            <a:r>
              <a:rPr lang="en-GB" altLang="en-US" sz="7100" b="1" dirty="0">
                <a:solidFill>
                  <a:schemeClr val="bg1"/>
                </a:solidFill>
                <a:latin typeface="Tuffy" panose="020B0603060100000000" pitchFamily="34" charset="0"/>
              </a:rPr>
              <a:t>Reading: Sample Questions</a:t>
            </a:r>
            <a:endParaRPr lang="en-GB" altLang="en-US" sz="2000" b="1" dirty="0">
              <a:solidFill>
                <a:schemeClr val="bg1"/>
              </a:solidFill>
              <a:latin typeface="Tuffy" panose="020B0603060100000000" pitchFamily="34" charset="0"/>
            </a:endParaRPr>
          </a:p>
          <a:p>
            <a:endParaRPr lang="en-GB" dirty="0"/>
          </a:p>
        </p:txBody>
      </p:sp>
      <p:pic>
        <p:nvPicPr>
          <p:cNvPr id="5" name="Picture 4">
            <a:extLst>
              <a:ext uri="{FF2B5EF4-FFF2-40B4-BE49-F238E27FC236}">
                <a16:creationId xmlns:a16="http://schemas.microsoft.com/office/drawing/2014/main" id="{C07772F3-4D7B-A27F-F21F-34F3B1BAD1F5}"/>
              </a:ext>
            </a:extLst>
          </p:cNvPr>
          <p:cNvPicPr>
            <a:picLocks noChangeAspect="1"/>
          </p:cNvPicPr>
          <p:nvPr/>
        </p:nvPicPr>
        <p:blipFill rotWithShape="1">
          <a:blip r:embed="rId2"/>
          <a:srcRect l="30586" t="25405" r="19375" b="17692"/>
          <a:stretch/>
        </p:blipFill>
        <p:spPr>
          <a:xfrm>
            <a:off x="2228850" y="1514709"/>
            <a:ext cx="7958138" cy="5087991"/>
          </a:xfrm>
          <a:prstGeom prst="rect">
            <a:avLst/>
          </a:prstGeom>
        </p:spPr>
      </p:pic>
    </p:spTree>
    <p:extLst>
      <p:ext uri="{BB962C8B-B14F-4D97-AF65-F5344CB8AC3E}">
        <p14:creationId xmlns:p14="http://schemas.microsoft.com/office/powerpoint/2010/main" val="31341826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3E2CAB3-2D7C-DBE6-0A11-8BA4BEA039D0}"/>
              </a:ext>
            </a:extLst>
          </p:cNvPr>
          <p:cNvSpPr>
            <a:spLocks noGrp="1"/>
          </p:cNvSpPr>
          <p:nvPr>
            <p:ph type="subTitle" idx="1"/>
          </p:nvPr>
        </p:nvSpPr>
        <p:spPr>
          <a:xfrm>
            <a:off x="90311" y="270917"/>
            <a:ext cx="12101689" cy="1309255"/>
          </a:xfrm>
        </p:spPr>
        <p:txBody>
          <a:bodyPr>
            <a:normAutofit fontScale="85000" lnSpcReduction="10000"/>
          </a:bodyPr>
          <a:lstStyle/>
          <a:p>
            <a:r>
              <a:rPr lang="en-GB" altLang="en-US" sz="7100" b="1" dirty="0">
                <a:solidFill>
                  <a:schemeClr val="bg1"/>
                </a:solidFill>
                <a:latin typeface="Tuffy" panose="020B0603060100000000" pitchFamily="34" charset="0"/>
              </a:rPr>
              <a:t>Spelling, Punctuation and Grammar</a:t>
            </a:r>
            <a:endParaRPr lang="en-GB" altLang="en-US" sz="2000" b="1" dirty="0">
              <a:solidFill>
                <a:schemeClr val="bg1"/>
              </a:solidFill>
              <a:latin typeface="Tuffy" panose="020B0603060100000000" pitchFamily="34" charset="0"/>
            </a:endParaRPr>
          </a:p>
          <a:p>
            <a:endParaRPr lang="en-GB" dirty="0"/>
          </a:p>
        </p:txBody>
      </p:sp>
      <p:sp>
        <p:nvSpPr>
          <p:cNvPr id="6" name="Title 5">
            <a:extLst>
              <a:ext uri="{FF2B5EF4-FFF2-40B4-BE49-F238E27FC236}">
                <a16:creationId xmlns:a16="http://schemas.microsoft.com/office/drawing/2014/main" id="{461D8933-1196-C44B-41A5-BB5480FF5811}"/>
              </a:ext>
            </a:extLst>
          </p:cNvPr>
          <p:cNvSpPr>
            <a:spLocks noGrp="1"/>
          </p:cNvSpPr>
          <p:nvPr>
            <p:ph type="ctrTitle"/>
          </p:nvPr>
        </p:nvSpPr>
        <p:spPr>
          <a:xfrm>
            <a:off x="568561" y="4679065"/>
            <a:ext cx="11471565" cy="1739347"/>
          </a:xfrm>
        </p:spPr>
        <p:txBody>
          <a:bodyPr>
            <a:normAutofit/>
          </a:bodyPr>
          <a:lstStyle/>
          <a:p>
            <a:pPr marL="182562">
              <a:defRPr/>
            </a:pPr>
            <a:br>
              <a:rPr lang="en-GB" sz="6000" dirty="0">
                <a:solidFill>
                  <a:schemeClr val="tx1"/>
                </a:solidFill>
                <a:latin typeface="Tuffy" panose="020B0603060100000000" pitchFamily="34" charset="0"/>
              </a:rPr>
            </a:br>
            <a:endParaRPr lang="en-GB" dirty="0"/>
          </a:p>
        </p:txBody>
      </p:sp>
      <p:sp>
        <p:nvSpPr>
          <p:cNvPr id="7" name="TextBox 6">
            <a:extLst>
              <a:ext uri="{FF2B5EF4-FFF2-40B4-BE49-F238E27FC236}">
                <a16:creationId xmlns:a16="http://schemas.microsoft.com/office/drawing/2014/main" id="{3F315861-40AB-46E6-86A1-2F9E505C1E2F}"/>
              </a:ext>
            </a:extLst>
          </p:cNvPr>
          <p:cNvSpPr txBox="1"/>
          <p:nvPr/>
        </p:nvSpPr>
        <p:spPr>
          <a:xfrm>
            <a:off x="1489276" y="1028343"/>
            <a:ext cx="9213448" cy="5078313"/>
          </a:xfrm>
          <a:prstGeom prst="rect">
            <a:avLst/>
          </a:prstGeom>
          <a:noFill/>
        </p:spPr>
        <p:txBody>
          <a:bodyPr wrap="square" rtlCol="0">
            <a:spAutoFit/>
          </a:bodyPr>
          <a:lstStyle/>
          <a:p>
            <a:r>
              <a:rPr lang="en-GB" dirty="0">
                <a:solidFill>
                  <a:schemeClr val="bg1"/>
                </a:solidFill>
                <a:latin typeface="Tuffy" panose="020B0603060100000000" charset="0"/>
              </a:rPr>
              <a:t>This year, the spelling, punctuation and grammar test is optional for all Year 2 classes. We will still administer the assessment at Kingsway in order to inform out teacher-assessed writing judgements. </a:t>
            </a:r>
          </a:p>
          <a:p>
            <a:endParaRPr lang="en-GB" dirty="0">
              <a:solidFill>
                <a:schemeClr val="bg1"/>
              </a:solidFill>
              <a:latin typeface="Tuffy" panose="020B0603060100000000" charset="0"/>
            </a:endParaRPr>
          </a:p>
          <a:p>
            <a:r>
              <a:rPr lang="en-GB" dirty="0">
                <a:solidFill>
                  <a:schemeClr val="bg1"/>
                </a:solidFill>
                <a:latin typeface="Tuffy" panose="020B0603060100000000" charset="0"/>
              </a:rPr>
              <a:t>The test consists of 2 separate papers: </a:t>
            </a:r>
          </a:p>
          <a:p>
            <a:endParaRPr lang="en-GB" b="1" dirty="0">
              <a:solidFill>
                <a:schemeClr val="bg1"/>
              </a:solidFill>
              <a:latin typeface="Tuffy" panose="020B0603060100000000" charset="0"/>
            </a:endParaRPr>
          </a:p>
          <a:p>
            <a:r>
              <a:rPr lang="en-GB" b="1" dirty="0">
                <a:solidFill>
                  <a:schemeClr val="bg1"/>
                </a:solidFill>
                <a:latin typeface="Tuffy" panose="020B0603060100000000" charset="0"/>
              </a:rPr>
              <a:t>Paper 1: SPELLING </a:t>
            </a:r>
          </a:p>
          <a:p>
            <a:r>
              <a:rPr lang="en-GB" dirty="0">
                <a:solidFill>
                  <a:schemeClr val="bg1"/>
                </a:solidFill>
                <a:latin typeface="Tuffy" panose="020B0603060100000000" charset="0"/>
              </a:rPr>
              <a:t>The pupils spell 20 missing words within a </a:t>
            </a:r>
            <a:r>
              <a:rPr lang="en-GB">
                <a:solidFill>
                  <a:schemeClr val="bg1"/>
                </a:solidFill>
                <a:latin typeface="Tuffy" panose="020B0603060100000000" charset="0"/>
              </a:rPr>
              <a:t>test booklet</a:t>
            </a:r>
            <a:r>
              <a:rPr lang="en-GB" dirty="0">
                <a:solidFill>
                  <a:schemeClr val="bg1"/>
                </a:solidFill>
                <a:latin typeface="Tuffy" panose="020B0603060100000000" charset="0"/>
              </a:rPr>
              <a:t>. The test is expected to take approximately 15 minutes to complete, but is not strictly timed. </a:t>
            </a:r>
          </a:p>
          <a:p>
            <a:endParaRPr lang="en-GB" dirty="0">
              <a:solidFill>
                <a:schemeClr val="bg1"/>
              </a:solidFill>
              <a:latin typeface="Tuffy" panose="020B0603060100000000" charset="0"/>
            </a:endParaRPr>
          </a:p>
          <a:p>
            <a:endParaRPr lang="en-GB" dirty="0">
              <a:solidFill>
                <a:schemeClr val="bg1"/>
              </a:solidFill>
              <a:latin typeface="Tuffy" panose="020B0603060100000000" charset="0"/>
            </a:endParaRPr>
          </a:p>
          <a:p>
            <a:r>
              <a:rPr lang="en-GB" b="1" dirty="0">
                <a:solidFill>
                  <a:schemeClr val="bg1"/>
                </a:solidFill>
                <a:latin typeface="Tuffy" panose="020B0603060100000000" charset="0"/>
              </a:rPr>
              <a:t>Paper 2: GRAMMER, PUNCTUATION AND VOACBULARLY</a:t>
            </a:r>
          </a:p>
          <a:p>
            <a:r>
              <a:rPr lang="en-GB" dirty="0">
                <a:solidFill>
                  <a:schemeClr val="bg1"/>
                </a:solidFill>
                <a:latin typeface="Tuffy" panose="020B0603060100000000" charset="0"/>
              </a:rPr>
              <a:t>A combined question and answer booklet focusing on pupils’ knowledge of grammar, punctuation and vocabulary.</a:t>
            </a:r>
          </a:p>
          <a:p>
            <a:endParaRPr lang="en-GB" dirty="0">
              <a:solidFill>
                <a:schemeClr val="bg1"/>
              </a:solidFill>
              <a:latin typeface="Tuffy" panose="020B0603060100000000" charset="0"/>
            </a:endParaRPr>
          </a:p>
          <a:p>
            <a:endParaRPr lang="en-GB" dirty="0">
              <a:solidFill>
                <a:schemeClr val="bg1"/>
              </a:solidFill>
              <a:latin typeface="Tuffy" panose="020B0603060100000000" charset="0"/>
            </a:endParaRPr>
          </a:p>
          <a:p>
            <a:r>
              <a:rPr lang="en-GB" dirty="0">
                <a:solidFill>
                  <a:schemeClr val="bg1"/>
                </a:solidFill>
                <a:latin typeface="Tuffy" panose="020B0603060100000000" charset="0"/>
              </a:rPr>
              <a:t>Pupils will have approximately 20 minutes to complete the questions in the test paper, but it is not strictly timed. </a:t>
            </a:r>
          </a:p>
        </p:txBody>
      </p:sp>
    </p:spTree>
    <p:extLst>
      <p:ext uri="{BB962C8B-B14F-4D97-AF65-F5344CB8AC3E}">
        <p14:creationId xmlns:p14="http://schemas.microsoft.com/office/powerpoint/2010/main" val="2103293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3E2CAB3-2D7C-DBE6-0A11-8BA4BEA039D0}"/>
              </a:ext>
            </a:extLst>
          </p:cNvPr>
          <p:cNvSpPr>
            <a:spLocks noGrp="1"/>
          </p:cNvSpPr>
          <p:nvPr>
            <p:ph type="subTitle" idx="1"/>
          </p:nvPr>
        </p:nvSpPr>
        <p:spPr>
          <a:xfrm>
            <a:off x="90311" y="270917"/>
            <a:ext cx="12101689" cy="1309255"/>
          </a:xfrm>
        </p:spPr>
        <p:txBody>
          <a:bodyPr>
            <a:normAutofit fontScale="77500" lnSpcReduction="20000"/>
          </a:bodyPr>
          <a:lstStyle/>
          <a:p>
            <a:r>
              <a:rPr lang="en-GB" altLang="en-US" sz="7100" b="1" dirty="0">
                <a:solidFill>
                  <a:schemeClr val="bg1"/>
                </a:solidFill>
                <a:latin typeface="Tuffy" panose="020B0603060100000000" pitchFamily="34" charset="0"/>
              </a:rPr>
              <a:t>Spelling, Punctuation and Grammar: Sample Questions</a:t>
            </a:r>
            <a:endParaRPr lang="en-GB" altLang="en-US" sz="2000" b="1" dirty="0">
              <a:solidFill>
                <a:schemeClr val="bg1"/>
              </a:solidFill>
              <a:latin typeface="Tuffy" panose="020B0603060100000000" pitchFamily="34" charset="0"/>
            </a:endParaRPr>
          </a:p>
          <a:p>
            <a:endParaRPr lang="en-GB" dirty="0"/>
          </a:p>
        </p:txBody>
      </p:sp>
      <p:sp>
        <p:nvSpPr>
          <p:cNvPr id="6" name="Title 5">
            <a:extLst>
              <a:ext uri="{FF2B5EF4-FFF2-40B4-BE49-F238E27FC236}">
                <a16:creationId xmlns:a16="http://schemas.microsoft.com/office/drawing/2014/main" id="{461D8933-1196-C44B-41A5-BB5480FF5811}"/>
              </a:ext>
            </a:extLst>
          </p:cNvPr>
          <p:cNvSpPr>
            <a:spLocks noGrp="1"/>
          </p:cNvSpPr>
          <p:nvPr>
            <p:ph type="ctrTitle"/>
          </p:nvPr>
        </p:nvSpPr>
        <p:spPr>
          <a:xfrm>
            <a:off x="568561" y="4679065"/>
            <a:ext cx="11471565" cy="1739347"/>
          </a:xfrm>
        </p:spPr>
        <p:txBody>
          <a:bodyPr>
            <a:normAutofit/>
          </a:bodyPr>
          <a:lstStyle/>
          <a:p>
            <a:pPr marL="182562">
              <a:defRPr/>
            </a:pPr>
            <a:br>
              <a:rPr lang="en-GB" sz="6000" dirty="0">
                <a:solidFill>
                  <a:schemeClr val="tx1"/>
                </a:solidFill>
                <a:latin typeface="Tuffy" panose="020B0603060100000000" pitchFamily="34" charset="0"/>
              </a:rPr>
            </a:br>
            <a:endParaRPr lang="en-GB" dirty="0"/>
          </a:p>
        </p:txBody>
      </p:sp>
      <p:pic>
        <p:nvPicPr>
          <p:cNvPr id="4" name="Picture 3">
            <a:extLst>
              <a:ext uri="{FF2B5EF4-FFF2-40B4-BE49-F238E27FC236}">
                <a16:creationId xmlns:a16="http://schemas.microsoft.com/office/drawing/2014/main" id="{7EE1868D-5609-3FA6-CEFF-27DAA429E93D}"/>
              </a:ext>
            </a:extLst>
          </p:cNvPr>
          <p:cNvPicPr>
            <a:picLocks noChangeAspect="1"/>
          </p:cNvPicPr>
          <p:nvPr/>
        </p:nvPicPr>
        <p:blipFill rotWithShape="1">
          <a:blip r:embed="rId2"/>
          <a:srcRect l="31055" t="25821" r="19492" b="18318"/>
          <a:stretch/>
        </p:blipFill>
        <p:spPr>
          <a:xfrm>
            <a:off x="2371726" y="1771649"/>
            <a:ext cx="7443788" cy="4727335"/>
          </a:xfrm>
          <a:prstGeom prst="rect">
            <a:avLst/>
          </a:prstGeom>
        </p:spPr>
      </p:pic>
    </p:spTree>
    <p:extLst>
      <p:ext uri="{BB962C8B-B14F-4D97-AF65-F5344CB8AC3E}">
        <p14:creationId xmlns:p14="http://schemas.microsoft.com/office/powerpoint/2010/main" val="18727170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nded">
  <a:themeElements>
    <a:clrScheme name="Banded">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docProps/app.xml><?xml version="1.0" encoding="utf-8"?>
<Properties xmlns="http://schemas.openxmlformats.org/officeDocument/2006/extended-properties" xmlns:vt="http://schemas.openxmlformats.org/officeDocument/2006/docPropsVTypes">
  <Template>TM03090430[[fn=Banded]]</Template>
  <TotalTime>3</TotalTime>
  <Words>1354</Words>
  <Application>Microsoft Office PowerPoint</Application>
  <PresentationFormat>Widescreen</PresentationFormat>
  <Paragraphs>168</Paragraphs>
  <Slides>23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Corbel</vt:lpstr>
      <vt:lpstr>Tuffy</vt:lpstr>
      <vt:lpstr>Wingdings</vt:lpstr>
      <vt:lpstr>Banded</vt:lpstr>
      <vt:lpstr>Key Stage 1  National Curriculum  Assessments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Key Stage 1  National Curriculum  Assessments</dc:title>
  <dc:creator>L Connelly KCP</dc:creator>
  <cp:lastModifiedBy>Headteacher</cp:lastModifiedBy>
  <cp:revision>4</cp:revision>
  <dcterms:created xsi:type="dcterms:W3CDTF">2023-03-09T10:17:42Z</dcterms:created>
  <dcterms:modified xsi:type="dcterms:W3CDTF">2025-10-19T20:46:25Z</dcterms:modified>
</cp:coreProperties>
</file>