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17943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10882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386A07-9B0E-4DD0-966D-05A6FEC6CF1D}" type="datetimeFigureOut">
              <a:rPr lang="en-GB" smtClean="0"/>
              <a:t>17/03/2023</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5225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86A07-9B0E-4DD0-966D-05A6FEC6CF1D}"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17016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6386A07-9B0E-4DD0-966D-05A6FEC6CF1D}" type="datetimeFigureOut">
              <a:rPr lang="en-GB" smtClean="0"/>
              <a:t>17/03/2023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CCF05CF-F898-445C-9CDA-0242753B88BC}" type="slidenum">
              <a:rPr lang="en-GB" smtClean="0"/>
              <a:t>‹#›</a:t>
            </a:fld>
            <a:endParaRPr lang="en-GB"/>
          </a:p>
        </p:txBody>
      </p:sp>
    </p:spTree>
    <p:extLst>
      <p:ext uri="{BB962C8B-B14F-4D97-AF65-F5344CB8AC3E}">
        <p14:creationId xmlns:p14="http://schemas.microsoft.com/office/powerpoint/2010/main" val="47466343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386A07-9B0E-4DD0-966D-05A6FEC6CF1D}"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90324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386A07-9B0E-4DD0-966D-05A6FEC6CF1D}"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7167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386A07-9B0E-4DD0-966D-05A6FEC6CF1D}" type="datetimeFigureOut">
              <a:rPr lang="en-GB" smtClean="0"/>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90165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86A07-9B0E-4DD0-966D-05A6FEC6CF1D}"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228222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86A07-9B0E-4DD0-966D-05A6FEC6CF1D}"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1115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386A07-9B0E-4DD0-966D-05A6FEC6CF1D}"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F05CF-F898-445C-9CDA-0242753B88BC}" type="slidenum">
              <a:rPr lang="en-GB" smtClean="0"/>
              <a:t>‹#›</a:t>
            </a:fld>
            <a:endParaRPr lang="en-GB"/>
          </a:p>
        </p:txBody>
      </p:sp>
    </p:spTree>
    <p:extLst>
      <p:ext uri="{BB962C8B-B14F-4D97-AF65-F5344CB8AC3E}">
        <p14:creationId xmlns:p14="http://schemas.microsoft.com/office/powerpoint/2010/main" val="314239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386A07-9B0E-4DD0-966D-05A6FEC6CF1D}" type="datetimeFigureOut">
              <a:rPr lang="en-GB" smtClean="0"/>
              <a:t>17/03/2023</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ECCF05CF-F898-445C-9CDA-0242753B88BC}" type="slidenum">
              <a:rPr lang="en-GB" smtClean="0"/>
              <a:t>‹#›</a:t>
            </a:fld>
            <a:endParaRPr lang="en-GB"/>
          </a:p>
        </p:txBody>
      </p:sp>
    </p:spTree>
    <p:extLst>
      <p:ext uri="{BB962C8B-B14F-4D97-AF65-F5344CB8AC3E}">
        <p14:creationId xmlns:p14="http://schemas.microsoft.com/office/powerpoint/2010/main" val="6315694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r>
              <a:rPr lang="en-GB" altLang="en-US" sz="6000" b="1" dirty="0">
                <a:solidFill>
                  <a:schemeClr val="bg1"/>
                </a:solidFill>
                <a:latin typeface="Tuffy" panose="020B0603060100000000" pitchFamily="34" charset="0"/>
              </a:rPr>
              <a:t>Key Stage 1 </a:t>
            </a:r>
            <a:br>
              <a:rPr lang="en-GB" altLang="en-US" sz="6000" b="1" dirty="0">
                <a:solidFill>
                  <a:schemeClr val="bg1"/>
                </a:solidFill>
                <a:latin typeface="Tuffy" panose="020B0603060100000000" pitchFamily="34" charset="0"/>
              </a:rPr>
            </a:br>
            <a:r>
              <a:rPr lang="en-GB" altLang="en-US" sz="6000" b="1" dirty="0">
                <a:solidFill>
                  <a:schemeClr val="bg1"/>
                </a:solidFill>
                <a:latin typeface="Tuffy" panose="020B0603060100000000" pitchFamily="34" charset="0"/>
              </a:rPr>
              <a:t>National Curriculum</a:t>
            </a:r>
            <a:br>
              <a:rPr lang="en-GB" altLang="en-US" sz="6000" b="1" dirty="0">
                <a:solidFill>
                  <a:schemeClr val="bg1"/>
                </a:solidFill>
                <a:latin typeface="Tuffy" panose="020B0603060100000000" pitchFamily="34" charset="0"/>
              </a:rPr>
            </a:br>
            <a:r>
              <a:rPr lang="en-GB" altLang="en-US" sz="6000" b="1" dirty="0">
                <a:solidFill>
                  <a:schemeClr val="bg1"/>
                </a:solidFill>
                <a:latin typeface="Tuffy" panose="020B0603060100000000" pitchFamily="34" charset="0"/>
              </a:rPr>
              <a:t> Assessments</a:t>
            </a: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1523999" y="4549405"/>
            <a:ext cx="9144000" cy="1309255"/>
          </a:xfrm>
        </p:spPr>
        <p:txBody>
          <a:bodyPr/>
          <a:lstStyle/>
          <a:p>
            <a:r>
              <a:rPr lang="en-GB" altLang="en-US" sz="2000" dirty="0">
                <a:solidFill>
                  <a:schemeClr val="bg1"/>
                </a:solidFill>
                <a:latin typeface="Tuffy" panose="020B0603060100000000" pitchFamily="34" charset="0"/>
              </a:rPr>
              <a:t>Information and Guidance on the Expectations for 2022/23</a:t>
            </a:r>
          </a:p>
          <a:p>
            <a:endParaRPr lang="en-GB" dirty="0"/>
          </a:p>
        </p:txBody>
      </p:sp>
    </p:spTree>
    <p:extLst>
      <p:ext uri="{BB962C8B-B14F-4D97-AF65-F5344CB8AC3E}">
        <p14:creationId xmlns:p14="http://schemas.microsoft.com/office/powerpoint/2010/main" val="44301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5" name="Picture 4">
            <a:extLst>
              <a:ext uri="{FF2B5EF4-FFF2-40B4-BE49-F238E27FC236}">
                <a16:creationId xmlns:a16="http://schemas.microsoft.com/office/drawing/2014/main" id="{F3383D8B-344C-DA33-FA25-57C9BE2BA473}"/>
              </a:ext>
            </a:extLst>
          </p:cNvPr>
          <p:cNvPicPr>
            <a:picLocks noChangeAspect="1"/>
          </p:cNvPicPr>
          <p:nvPr/>
        </p:nvPicPr>
        <p:blipFill rotWithShape="1">
          <a:blip r:embed="rId2"/>
          <a:srcRect l="30821" t="25404" r="18321" b="24362"/>
          <a:stretch/>
        </p:blipFill>
        <p:spPr>
          <a:xfrm>
            <a:off x="1886257" y="1743076"/>
            <a:ext cx="8419485" cy="4675336"/>
          </a:xfrm>
          <a:prstGeom prst="rect">
            <a:avLst/>
          </a:prstGeom>
        </p:spPr>
      </p:pic>
    </p:spTree>
    <p:extLst>
      <p:ext uri="{BB962C8B-B14F-4D97-AF65-F5344CB8AC3E}">
        <p14:creationId xmlns:p14="http://schemas.microsoft.com/office/powerpoint/2010/main" val="300618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A593BA0A-FA24-A478-D665-0A2D829A8524}"/>
              </a:ext>
            </a:extLst>
          </p:cNvPr>
          <p:cNvPicPr>
            <a:picLocks noChangeAspect="1"/>
          </p:cNvPicPr>
          <p:nvPr/>
        </p:nvPicPr>
        <p:blipFill rotWithShape="1">
          <a:blip r:embed="rId2"/>
          <a:srcRect l="30351" t="25404" r="18320" b="17484"/>
          <a:stretch/>
        </p:blipFill>
        <p:spPr>
          <a:xfrm>
            <a:off x="2215047" y="1743075"/>
            <a:ext cx="7743342" cy="4844008"/>
          </a:xfrm>
          <a:prstGeom prst="rect">
            <a:avLst/>
          </a:prstGeom>
        </p:spPr>
      </p:pic>
    </p:spTree>
    <p:extLst>
      <p:ext uri="{BB962C8B-B14F-4D97-AF65-F5344CB8AC3E}">
        <p14:creationId xmlns:p14="http://schemas.microsoft.com/office/powerpoint/2010/main" val="340728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36EF9818-60E6-F0C2-0CE4-7A5300672B96}"/>
              </a:ext>
            </a:extLst>
          </p:cNvPr>
          <p:cNvSpPr txBox="1"/>
          <p:nvPr/>
        </p:nvSpPr>
        <p:spPr>
          <a:xfrm>
            <a:off x="248355" y="1546622"/>
            <a:ext cx="11367911" cy="4524315"/>
          </a:xfrm>
          <a:prstGeom prst="rect">
            <a:avLst/>
          </a:prstGeom>
          <a:noFill/>
        </p:spPr>
        <p:txBody>
          <a:bodyPr wrap="square">
            <a:spAutoFit/>
          </a:bodyPr>
          <a:lstStyle/>
          <a:p>
            <a:pPr marL="342900" indent="-160338">
              <a:defRPr/>
            </a:pPr>
            <a:r>
              <a:rPr lang="en-GB" sz="2400" dirty="0">
                <a:solidFill>
                  <a:schemeClr val="bg2">
                    <a:lumMod val="10000"/>
                  </a:schemeClr>
                </a:solidFill>
                <a:latin typeface="Tuffy" panose="020B0603060100000000" pitchFamily="34" charset="0"/>
              </a:rPr>
              <a:t>Children will sit two tests: </a:t>
            </a:r>
            <a:r>
              <a:rPr lang="en-GB" sz="2400" b="1" dirty="0">
                <a:solidFill>
                  <a:schemeClr val="bg2">
                    <a:lumMod val="10000"/>
                  </a:schemeClr>
                </a:solidFill>
                <a:latin typeface="Tuffy" panose="020B0603060100000000" pitchFamily="34" charset="0"/>
              </a:rPr>
              <a:t>Paper 1 and Paper 2:</a:t>
            </a:r>
          </a:p>
          <a:p>
            <a:pPr marL="342900" indent="-160338">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2400" b="1" dirty="0">
                <a:solidFill>
                  <a:schemeClr val="bg2">
                    <a:lumMod val="10000"/>
                  </a:schemeClr>
                </a:solidFill>
                <a:latin typeface="Tuffy" panose="020B0603060100000000" pitchFamily="34" charset="0"/>
              </a:rPr>
              <a:t>Paper 1: Arithmetic</a:t>
            </a:r>
            <a:r>
              <a:rPr lang="en-GB" sz="24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182562">
              <a:defRPr/>
            </a:pPr>
            <a:endParaRPr lang="en-GB" sz="2400" dirty="0">
              <a:solidFill>
                <a:schemeClr val="bg2">
                  <a:lumMod val="10000"/>
                </a:schemeClr>
              </a:solidFill>
              <a:latin typeface="Tuffy" panose="020B0603060100000000" pitchFamily="34" charset="0"/>
            </a:endParaRPr>
          </a:p>
          <a:p>
            <a:pPr marL="182562">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2400" b="1" dirty="0">
                <a:solidFill>
                  <a:schemeClr val="bg2">
                    <a:lumMod val="10000"/>
                  </a:schemeClr>
                </a:solidFill>
                <a:latin typeface="Tuffy" panose="020B0603060100000000" pitchFamily="34" charset="0"/>
              </a:rPr>
              <a:t>Paper 2: Reasoning </a:t>
            </a:r>
            <a:r>
              <a:rPr lang="en-GB" sz="24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Tree>
    <p:extLst>
      <p:ext uri="{BB962C8B-B14F-4D97-AF65-F5344CB8AC3E}">
        <p14:creationId xmlns:p14="http://schemas.microsoft.com/office/powerpoint/2010/main" val="256649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686B91A8-A81B-CFB8-51AB-4457D5B4A3B3}"/>
              </a:ext>
            </a:extLst>
          </p:cNvPr>
          <p:cNvPicPr>
            <a:picLocks noChangeAspect="1"/>
          </p:cNvPicPr>
          <p:nvPr/>
        </p:nvPicPr>
        <p:blipFill rotWithShape="1">
          <a:blip r:embed="rId2"/>
          <a:srcRect l="31574" t="26145" r="27778" b="19410"/>
          <a:stretch/>
        </p:blipFill>
        <p:spPr>
          <a:xfrm>
            <a:off x="2655473" y="1242092"/>
            <a:ext cx="7297740" cy="5495691"/>
          </a:xfrm>
          <a:prstGeom prst="rect">
            <a:avLst/>
          </a:prstGeom>
        </p:spPr>
      </p:pic>
    </p:spTree>
    <p:extLst>
      <p:ext uri="{BB962C8B-B14F-4D97-AF65-F5344CB8AC3E}">
        <p14:creationId xmlns:p14="http://schemas.microsoft.com/office/powerpoint/2010/main" val="409645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5" name="Picture 4">
            <a:extLst>
              <a:ext uri="{FF2B5EF4-FFF2-40B4-BE49-F238E27FC236}">
                <a16:creationId xmlns:a16="http://schemas.microsoft.com/office/drawing/2014/main" id="{C11D3F2E-DFED-9A41-D9ED-0F9B34547BC4}"/>
              </a:ext>
            </a:extLst>
          </p:cNvPr>
          <p:cNvPicPr>
            <a:picLocks noChangeAspect="1"/>
          </p:cNvPicPr>
          <p:nvPr/>
        </p:nvPicPr>
        <p:blipFill rotWithShape="1">
          <a:blip r:embed="rId2"/>
          <a:srcRect l="31018" t="24185" r="23055" b="15374"/>
          <a:stretch/>
        </p:blipFill>
        <p:spPr>
          <a:xfrm>
            <a:off x="2246489" y="1375469"/>
            <a:ext cx="7134579" cy="5279013"/>
          </a:xfrm>
          <a:prstGeom prst="rect">
            <a:avLst/>
          </a:prstGeom>
        </p:spPr>
      </p:pic>
    </p:spTree>
    <p:extLst>
      <p:ext uri="{BB962C8B-B14F-4D97-AF65-F5344CB8AC3E}">
        <p14:creationId xmlns:p14="http://schemas.microsoft.com/office/powerpoint/2010/main" val="199218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F7689DF7-B8A5-A39D-AC3C-6469F263341E}"/>
              </a:ext>
            </a:extLst>
          </p:cNvPr>
          <p:cNvPicPr>
            <a:picLocks noChangeAspect="1"/>
          </p:cNvPicPr>
          <p:nvPr/>
        </p:nvPicPr>
        <p:blipFill rotWithShape="1">
          <a:blip r:embed="rId2"/>
          <a:srcRect l="31758" t="24988" r="23945" b="16233"/>
          <a:stretch/>
        </p:blipFill>
        <p:spPr>
          <a:xfrm>
            <a:off x="2767012" y="1451351"/>
            <a:ext cx="6905626" cy="5151816"/>
          </a:xfrm>
          <a:prstGeom prst="rect">
            <a:avLst/>
          </a:prstGeom>
        </p:spPr>
      </p:pic>
    </p:spTree>
    <p:extLst>
      <p:ext uri="{BB962C8B-B14F-4D97-AF65-F5344CB8AC3E}">
        <p14:creationId xmlns:p14="http://schemas.microsoft.com/office/powerpoint/2010/main" val="121783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Assessment and Reporting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568561" y="2178935"/>
            <a:ext cx="11025128" cy="4154984"/>
          </a:xfrm>
          <a:prstGeom prst="rect">
            <a:avLst/>
          </a:prstGeom>
          <a:noFill/>
        </p:spPr>
        <p:txBody>
          <a:bodyPr wrap="square">
            <a:spAutoFit/>
          </a:bodyPr>
          <a:lstStyle/>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In recent years, ‘old’ national curriculum levels (e.g. Levels 1, 2, 3) have been abolished as set out in the government guidelines. Children are now described as working towards, working at and working at greater depth according to the Year 2 expectations of the new curriculum. </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182562">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The new curriculum is more rigorous and sets high expectations, which all schools have had to work hard to meet. </a:t>
            </a:r>
          </a:p>
          <a:p>
            <a:pPr marL="182562">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As of 2016, test scores are now reported as ‘scaled scores’.</a:t>
            </a:r>
          </a:p>
        </p:txBody>
      </p:sp>
    </p:spTree>
    <p:extLst>
      <p:ext uri="{BB962C8B-B14F-4D97-AF65-F5344CB8AC3E}">
        <p14:creationId xmlns:p14="http://schemas.microsoft.com/office/powerpoint/2010/main" val="151590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Scaled Scores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467735"/>
            <a:ext cx="11025128" cy="4524315"/>
          </a:xfrm>
          <a:prstGeom prst="rect">
            <a:avLst/>
          </a:prstGeom>
          <a:noFill/>
        </p:spPr>
        <p:txBody>
          <a:bodyPr wrap="square">
            <a:spAutoFit/>
          </a:bodyPr>
          <a:lstStyle/>
          <a:p>
            <a:pPr marL="182562">
              <a:defRPr/>
            </a:pPr>
            <a:r>
              <a:rPr lang="en-GB" sz="24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Tree>
    <p:extLst>
      <p:ext uri="{BB962C8B-B14F-4D97-AF65-F5344CB8AC3E}">
        <p14:creationId xmlns:p14="http://schemas.microsoft.com/office/powerpoint/2010/main" val="351149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Scaled Scores: Examples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324104"/>
            <a:ext cx="11025128" cy="5262979"/>
          </a:xfrm>
          <a:prstGeom prst="rect">
            <a:avLst/>
          </a:prstGeom>
          <a:noFill/>
        </p:spPr>
        <p:txBody>
          <a:bodyPr wrap="square">
            <a:spAutoFit/>
          </a:bodyPr>
          <a:lstStyle/>
          <a:p>
            <a:pPr marL="182562">
              <a:defRPr/>
            </a:pPr>
            <a:r>
              <a:rPr lang="en-GB" sz="2100" dirty="0">
                <a:solidFill>
                  <a:schemeClr val="bg2">
                    <a:lumMod val="10000"/>
                  </a:schemeClr>
                </a:solidFill>
                <a:latin typeface="Tuffy" panose="020B0603060100000000" pitchFamily="34" charset="0"/>
              </a:rPr>
              <a:t>On publication of the test results in July:</a:t>
            </a:r>
          </a:p>
          <a:p>
            <a:pPr marL="182562">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21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21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Tree>
    <p:extLst>
      <p:ext uri="{BB962C8B-B14F-4D97-AF65-F5344CB8AC3E}">
        <p14:creationId xmlns:p14="http://schemas.microsoft.com/office/powerpoint/2010/main" val="193725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Teacher Assessments/Results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2007010"/>
            <a:ext cx="11025128" cy="3416320"/>
          </a:xfrm>
          <a:prstGeom prst="rect">
            <a:avLst/>
          </a:prstGeom>
          <a:noFill/>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They are marked in school, and an overall grading based on the whole year’s work will be made.</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The results of the SATs tests are reported to the Local Authority.</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Moderation often takes place to ensure consistency across schools.</a:t>
            </a:r>
          </a:p>
        </p:txBody>
      </p:sp>
    </p:spTree>
    <p:extLst>
      <p:ext uri="{BB962C8B-B14F-4D97-AF65-F5344CB8AC3E}">
        <p14:creationId xmlns:p14="http://schemas.microsoft.com/office/powerpoint/2010/main" val="89586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25000" lnSpcReduction="20000"/>
          </a:bodyPr>
          <a:lstStyle/>
          <a:p>
            <a:r>
              <a:rPr lang="en-GB" altLang="en-US" sz="24000" b="1" dirty="0">
                <a:solidFill>
                  <a:schemeClr val="bg1"/>
                </a:solidFill>
                <a:latin typeface="Tuffy" panose="020B0603060100000000" pitchFamily="34" charset="0"/>
              </a:rPr>
              <a:t>The SAT Assessments</a:t>
            </a:r>
          </a:p>
          <a:p>
            <a:endParaRPr lang="en-GB" altLang="en-US" sz="9600" b="1" dirty="0">
              <a:solidFill>
                <a:schemeClr val="bg1"/>
              </a:solidFill>
              <a:latin typeface="Tuffy" panose="020B0603060100000000" pitchFamily="34" charset="0"/>
            </a:endParaRPr>
          </a:p>
          <a:p>
            <a:pPr marL="182562" algn="l">
              <a:defRPr/>
            </a:pPr>
            <a:r>
              <a:rPr lang="en-GB" sz="9600" dirty="0">
                <a:solidFill>
                  <a:schemeClr val="bg2">
                    <a:lumMod val="10000"/>
                  </a:schemeClr>
                </a:solidFill>
                <a:latin typeface="Tuffy" panose="020B0603060100000000" pitchFamily="34" charset="0"/>
              </a:rPr>
              <a:t>At the end of Year 2, children will take assessments in:</a:t>
            </a:r>
          </a:p>
          <a:p>
            <a:pPr marL="271462" algn="l">
              <a:defRPr/>
            </a:pPr>
            <a:endParaRPr lang="en-GB" sz="9600" dirty="0">
              <a:solidFill>
                <a:schemeClr val="bg2">
                  <a:lumMod val="10000"/>
                </a:schemeClr>
              </a:solidFill>
              <a:latin typeface="Tuffy" panose="020B0603060100000000" pitchFamily="34" charset="0"/>
            </a:endParaRPr>
          </a:p>
          <a:p>
            <a:pPr marL="271462" algn="l">
              <a:defRPr/>
            </a:pPr>
            <a:r>
              <a:rPr lang="en-GB" sz="9600" dirty="0">
                <a:solidFill>
                  <a:schemeClr val="bg2">
                    <a:lumMod val="10000"/>
                  </a:schemeClr>
                </a:solidFill>
                <a:latin typeface="Tuffy" panose="020B0603060100000000" pitchFamily="34" charset="0"/>
              </a:rPr>
              <a:t>- Reading</a:t>
            </a:r>
          </a:p>
          <a:p>
            <a:pPr marL="271462" algn="l">
              <a:defRPr/>
            </a:pPr>
            <a:r>
              <a:rPr lang="en-GB" sz="9600" dirty="0">
                <a:solidFill>
                  <a:schemeClr val="bg2">
                    <a:lumMod val="10000"/>
                  </a:schemeClr>
                </a:solidFill>
                <a:latin typeface="Tuffy" panose="020B0603060100000000" pitchFamily="34" charset="0"/>
              </a:rPr>
              <a:t>- Maths</a:t>
            </a:r>
          </a:p>
          <a:p>
            <a:pPr marL="271462" algn="l">
              <a:defRPr/>
            </a:pPr>
            <a:r>
              <a:rPr lang="en-GB" sz="9600" dirty="0">
                <a:solidFill>
                  <a:schemeClr val="bg2">
                    <a:lumMod val="10000"/>
                  </a:schemeClr>
                </a:solidFill>
                <a:latin typeface="Tuffy" panose="020B0603060100000000" pitchFamily="34" charset="0"/>
              </a:rPr>
              <a:t>- Grammar, Punctuation and Spelling (to inform our teacher-assessed level in Writing). </a:t>
            </a:r>
          </a:p>
          <a:p>
            <a:pPr marL="182562">
              <a:defRPr/>
            </a:pPr>
            <a:endParaRPr lang="en-GB" sz="9600" dirty="0">
              <a:solidFill>
                <a:schemeClr val="bg2">
                  <a:lumMod val="10000"/>
                </a:schemeClr>
              </a:solidFill>
              <a:latin typeface="Tuffy" panose="020B0603060100000000" pitchFamily="34" charset="0"/>
            </a:endParaRPr>
          </a:p>
          <a:p>
            <a:pPr marL="182562">
              <a:defRPr/>
            </a:pPr>
            <a:endParaRPr lang="en-GB" sz="9600" dirty="0">
              <a:solidFill>
                <a:schemeClr val="bg2">
                  <a:lumMod val="10000"/>
                </a:schemeClr>
              </a:solidFill>
              <a:latin typeface="Tuffy" panose="020B0603060100000000" pitchFamily="34" charset="0"/>
            </a:endParaRPr>
          </a:p>
          <a:p>
            <a:pPr marL="182562">
              <a:defRPr/>
            </a:pPr>
            <a:r>
              <a:rPr lang="en-GB" sz="11200" b="1" dirty="0">
                <a:solidFill>
                  <a:schemeClr val="bg2">
                    <a:lumMod val="10000"/>
                  </a:schemeClr>
                </a:solidFill>
                <a:latin typeface="Tuffy" panose="020B0603060100000000" pitchFamily="34" charset="0"/>
              </a:rPr>
              <a:t>All assessment are due to take place in May this year. </a:t>
            </a:r>
          </a:p>
          <a:p>
            <a:endParaRPr lang="en-GB" altLang="en-US" sz="2000" b="1" dirty="0">
              <a:solidFill>
                <a:schemeClr val="bg1"/>
              </a:solidFill>
              <a:latin typeface="Tuffy" panose="020B0603060100000000" pitchFamily="34" charset="0"/>
            </a:endParaRPr>
          </a:p>
          <a:p>
            <a:endParaRPr lang="en-GB" dirty="0"/>
          </a:p>
        </p:txBody>
      </p:sp>
    </p:spTree>
    <p:extLst>
      <p:ext uri="{BB962C8B-B14F-4D97-AF65-F5344CB8AC3E}">
        <p14:creationId xmlns:p14="http://schemas.microsoft.com/office/powerpoint/2010/main" val="309907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How you can help your child</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628591" y="1266230"/>
            <a:ext cx="11025128" cy="4893647"/>
          </a:xfrm>
          <a:prstGeom prst="rect">
            <a:avLst/>
          </a:prstGeom>
          <a:noFill/>
        </p:spPr>
        <p:txBody>
          <a:bodyPr wrap="square">
            <a:spAutoFit/>
          </a:bodyPr>
          <a:lstStyle/>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24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2400" dirty="0">
                <a:solidFill>
                  <a:schemeClr val="bg2">
                    <a:lumMod val="10000"/>
                  </a:schemeClr>
                </a:solidFill>
                <a:latin typeface="Tuffy" panose="020B0603060100000000" pitchFamily="34" charset="0"/>
              </a:rPr>
              <a:t>Make sure your child has a good sleep and healthy breakfast every morning!</a:t>
            </a:r>
          </a:p>
        </p:txBody>
      </p:sp>
    </p:spTree>
    <p:extLst>
      <p:ext uri="{BB962C8B-B14F-4D97-AF65-F5344CB8AC3E}">
        <p14:creationId xmlns:p14="http://schemas.microsoft.com/office/powerpoint/2010/main" val="341566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Reading</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524315"/>
          </a:xfrm>
          <a:prstGeom prst="rect">
            <a:avLst/>
          </a:prstGeom>
          <a:noFill/>
        </p:spPr>
        <p:txBody>
          <a:bodyPr wrap="square">
            <a:spAutoFit/>
          </a:bodyPr>
          <a:lstStyle/>
          <a:p>
            <a:pPr marL="182562">
              <a:defRPr/>
            </a:pPr>
            <a:r>
              <a:rPr lang="en-GB" dirty="0">
                <a:solidFill>
                  <a:schemeClr val="bg2">
                    <a:lumMod val="10000"/>
                  </a:schemeClr>
                </a:solidFill>
                <a:latin typeface="Tuffy" panose="020B0603060100000000" pitchFamily="34" charset="0"/>
              </a:rPr>
              <a:t>Listening to your child read can take many forms:</a:t>
            </a:r>
          </a:p>
          <a:p>
            <a:pPr marL="182562">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p:txBody>
      </p:sp>
    </p:spTree>
    <p:extLst>
      <p:ext uri="{BB962C8B-B14F-4D97-AF65-F5344CB8AC3E}">
        <p14:creationId xmlns:p14="http://schemas.microsoft.com/office/powerpoint/2010/main" val="2987524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Writing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524315"/>
          </a:xfrm>
          <a:prstGeom prst="rect">
            <a:avLst/>
          </a:prstGeom>
          <a:noFill/>
        </p:spPr>
        <p:txBody>
          <a:bodyPr wrap="square">
            <a:spAutoFit/>
          </a:bodyPr>
          <a:lstStyle/>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Show your appreciation: praise and encourage, even for small successes!</a:t>
            </a:r>
          </a:p>
        </p:txBody>
      </p:sp>
    </p:spTree>
    <p:extLst>
      <p:ext uri="{BB962C8B-B14F-4D97-AF65-F5344CB8AC3E}">
        <p14:creationId xmlns:p14="http://schemas.microsoft.com/office/powerpoint/2010/main" val="179608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How you can help your child with Maths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5" name="TextBox 4">
            <a:extLst>
              <a:ext uri="{FF2B5EF4-FFF2-40B4-BE49-F238E27FC236}">
                <a16:creationId xmlns:a16="http://schemas.microsoft.com/office/drawing/2014/main" id="{E54CF1E3-1D2B-6C05-FA32-4BCC91461523}"/>
              </a:ext>
            </a:extLst>
          </p:cNvPr>
          <p:cNvSpPr txBox="1"/>
          <p:nvPr/>
        </p:nvSpPr>
        <p:spPr>
          <a:xfrm>
            <a:off x="791779" y="1671344"/>
            <a:ext cx="11025128" cy="4801314"/>
          </a:xfrm>
          <a:prstGeom prst="rect">
            <a:avLst/>
          </a:prstGeom>
          <a:noFill/>
        </p:spPr>
        <p:txBody>
          <a:bodyPr wrap="square">
            <a:spAutoFit/>
          </a:bodyPr>
          <a:lstStyle/>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times tables games/ TT Rockstars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8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8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800" dirty="0">
                <a:solidFill>
                  <a:schemeClr val="bg2">
                    <a:lumMod val="10000"/>
                  </a:schemeClr>
                </a:solidFill>
                <a:latin typeface="Tuffy" panose="020B0603060100000000" pitchFamily="34" charset="0"/>
              </a:rPr>
              <a:t>draughts or chess.</a:t>
            </a:r>
          </a:p>
        </p:txBody>
      </p:sp>
    </p:spTree>
    <p:extLst>
      <p:ext uri="{BB962C8B-B14F-4D97-AF65-F5344CB8AC3E}">
        <p14:creationId xmlns:p14="http://schemas.microsoft.com/office/powerpoint/2010/main" val="2493852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Parents Evening </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4" name="TextBox 3">
            <a:extLst>
              <a:ext uri="{FF2B5EF4-FFF2-40B4-BE49-F238E27FC236}">
                <a16:creationId xmlns:a16="http://schemas.microsoft.com/office/drawing/2014/main" id="{BEAA15FB-EA42-2291-5858-35EB92342AE9}"/>
              </a:ext>
            </a:extLst>
          </p:cNvPr>
          <p:cNvSpPr txBox="1"/>
          <p:nvPr/>
        </p:nvSpPr>
        <p:spPr>
          <a:xfrm>
            <a:off x="3045178" y="2076013"/>
            <a:ext cx="6101644" cy="1754326"/>
          </a:xfrm>
          <a:prstGeom prst="rect">
            <a:avLst/>
          </a:prstGeom>
          <a:noFill/>
        </p:spPr>
        <p:txBody>
          <a:bodyPr wrap="square">
            <a:spAutoFit/>
          </a:bodyPr>
          <a:lstStyle/>
          <a:p>
            <a:pPr marL="342900" indent="-160338">
              <a:buFont typeface="Arial" panose="020B0604020202020204" pitchFamily="34" charset="0"/>
              <a:buChar char="•"/>
              <a:defRPr/>
            </a:pPr>
            <a:r>
              <a:rPr lang="en-GB" sz="3600" dirty="0">
                <a:solidFill>
                  <a:schemeClr val="bg2">
                    <a:lumMod val="10000"/>
                  </a:schemeClr>
                </a:solidFill>
                <a:latin typeface="Tuffy" panose="020B0603060100000000" pitchFamily="34" charset="0"/>
              </a:rPr>
              <a:t>Tuesday 21</a:t>
            </a:r>
            <a:r>
              <a:rPr lang="en-GB" sz="3600" baseline="30000" dirty="0">
                <a:solidFill>
                  <a:schemeClr val="bg2">
                    <a:lumMod val="10000"/>
                  </a:schemeClr>
                </a:solidFill>
                <a:latin typeface="Tuffy" panose="020B0603060100000000" pitchFamily="34" charset="0"/>
              </a:rPr>
              <a:t>st</a:t>
            </a:r>
            <a:r>
              <a:rPr lang="en-GB" sz="3600" dirty="0">
                <a:solidFill>
                  <a:schemeClr val="bg2">
                    <a:lumMod val="10000"/>
                  </a:schemeClr>
                </a:solidFill>
                <a:latin typeface="Tuffy" panose="020B0603060100000000" pitchFamily="34" charset="0"/>
              </a:rPr>
              <a:t> March 2023 </a:t>
            </a:r>
          </a:p>
          <a:p>
            <a:pPr marL="342900" indent="-160338">
              <a:buFont typeface="Arial" panose="020B0604020202020204" pitchFamily="34" charset="0"/>
              <a:buChar char="•"/>
              <a:defRPr/>
            </a:pPr>
            <a:endParaRPr lang="en-GB" sz="3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3600" dirty="0">
                <a:solidFill>
                  <a:schemeClr val="bg2">
                    <a:lumMod val="10000"/>
                  </a:schemeClr>
                </a:solidFill>
                <a:latin typeface="Tuffy" panose="020B0603060100000000" pitchFamily="34" charset="0"/>
              </a:rPr>
              <a:t>Thursday 23</a:t>
            </a:r>
            <a:r>
              <a:rPr lang="en-GB" sz="3600" baseline="30000" dirty="0">
                <a:solidFill>
                  <a:schemeClr val="bg2">
                    <a:lumMod val="10000"/>
                  </a:schemeClr>
                </a:solidFill>
                <a:latin typeface="Tuffy" panose="020B0603060100000000" pitchFamily="34" charset="0"/>
              </a:rPr>
              <a:t>rd</a:t>
            </a:r>
            <a:r>
              <a:rPr lang="en-GB" sz="3600" dirty="0">
                <a:solidFill>
                  <a:schemeClr val="bg2">
                    <a:lumMod val="10000"/>
                  </a:schemeClr>
                </a:solidFill>
                <a:latin typeface="Tuffy" panose="020B0603060100000000" pitchFamily="34" charset="0"/>
              </a:rPr>
              <a:t> March 2023</a:t>
            </a:r>
            <a:endParaRPr lang="en-GB" sz="1800" dirty="0">
              <a:solidFill>
                <a:schemeClr val="bg2">
                  <a:lumMod val="10000"/>
                </a:schemeClr>
              </a:solidFill>
              <a:latin typeface="Tuffy" panose="020B0603060100000000" pitchFamily="34" charset="0"/>
            </a:endParaRPr>
          </a:p>
        </p:txBody>
      </p:sp>
    </p:spTree>
    <p:extLst>
      <p:ext uri="{BB962C8B-B14F-4D97-AF65-F5344CB8AC3E}">
        <p14:creationId xmlns:p14="http://schemas.microsoft.com/office/powerpoint/2010/main" val="385247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Assessment</a:t>
            </a:r>
          </a:p>
          <a:p>
            <a:endParaRPr lang="en-GB" altLang="en-US" sz="2000" b="1" dirty="0">
              <a:solidFill>
                <a:schemeClr val="bg1"/>
              </a:solidFill>
              <a:latin typeface="Tuffy" panose="020B0603060100000000" pitchFamily="34" charset="0"/>
            </a:endParaRPr>
          </a:p>
          <a:p>
            <a:endParaRPr lang="en-GB" dirty="0"/>
          </a:p>
        </p:txBody>
      </p:sp>
      <p:sp>
        <p:nvSpPr>
          <p:cNvPr id="4" name="TextBox 3">
            <a:extLst>
              <a:ext uri="{FF2B5EF4-FFF2-40B4-BE49-F238E27FC236}">
                <a16:creationId xmlns:a16="http://schemas.microsoft.com/office/drawing/2014/main" id="{392E8493-7308-AF17-90F8-2D46C55B7CED}"/>
              </a:ext>
            </a:extLst>
          </p:cNvPr>
          <p:cNvSpPr txBox="1"/>
          <p:nvPr/>
        </p:nvSpPr>
        <p:spPr>
          <a:xfrm>
            <a:off x="810229" y="1546209"/>
            <a:ext cx="10336192" cy="4985980"/>
          </a:xfrm>
          <a:prstGeom prst="rect">
            <a:avLst/>
          </a:prstGeom>
          <a:noFill/>
        </p:spPr>
        <p:txBody>
          <a:bodyPr wrap="square" rtlCol="0">
            <a:spAutoFit/>
          </a:bodyPr>
          <a:lstStyle/>
          <a:p>
            <a:pPr marL="182562">
              <a:defRPr/>
            </a:pPr>
            <a:r>
              <a:rPr lang="en-GB" sz="2000" dirty="0">
                <a:solidFill>
                  <a:schemeClr val="bg1"/>
                </a:solidFill>
                <a:latin typeface="Tuffy" panose="020B0603060100000000" pitchFamily="34" charset="0"/>
              </a:rPr>
              <a:t>The Reading Test consists of two separate papers:</a:t>
            </a:r>
          </a:p>
          <a:p>
            <a:pPr marL="182562">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r>
              <a:rPr lang="en-GB" sz="2000" b="1" dirty="0">
                <a:solidFill>
                  <a:schemeClr val="bg1"/>
                </a:solidFill>
                <a:latin typeface="Tuffy" panose="020B0603060100000000" pitchFamily="34" charset="0"/>
              </a:rPr>
              <a:t>Paper 1 </a:t>
            </a:r>
            <a:r>
              <a:rPr lang="en-GB" sz="2000" dirty="0">
                <a:solidFill>
                  <a:schemeClr val="bg1"/>
                </a:solidFill>
                <a:latin typeface="Tuffy" panose="020B0603060100000000" pitchFamily="34" charset="0"/>
              </a:rPr>
              <a:t>– 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endParaRPr lang="en-GB" sz="2000" dirty="0">
              <a:solidFill>
                <a:schemeClr val="bg1"/>
              </a:solidFill>
              <a:latin typeface="Tuffy" panose="020B0603060100000000" pitchFamily="34" charset="0"/>
            </a:endParaRPr>
          </a:p>
          <a:p>
            <a:pPr marL="182562">
              <a:defRPr/>
            </a:pPr>
            <a:endParaRPr lang="en-GB" sz="2000" dirty="0">
              <a:solidFill>
                <a:schemeClr val="bg1"/>
              </a:solidFill>
              <a:latin typeface="Tuffy" panose="020B0603060100000000" pitchFamily="34" charset="0"/>
            </a:endParaRPr>
          </a:p>
          <a:p>
            <a:pPr marL="342900" indent="-160338">
              <a:buFont typeface="Arial" panose="020B0604020202020204" pitchFamily="34" charset="0"/>
              <a:buChar char="•"/>
              <a:defRPr/>
            </a:pPr>
            <a:r>
              <a:rPr lang="en-GB" sz="2000" b="1" dirty="0">
                <a:solidFill>
                  <a:schemeClr val="bg1"/>
                </a:solidFill>
                <a:latin typeface="Tuffy" panose="020B0603060100000000" pitchFamily="34" charset="0"/>
              </a:rPr>
              <a:t>Paper 2 </a:t>
            </a:r>
            <a:r>
              <a:rPr lang="en-GB" sz="2000" dirty="0">
                <a:solidFill>
                  <a:schemeClr val="bg1"/>
                </a:solidFill>
                <a:latin typeface="Tuffy" panose="020B0603060100000000" pitchFamily="34" charset="0"/>
              </a:rPr>
              <a:t>– 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2000" dirty="0">
              <a:solidFill>
                <a:schemeClr val="bg1"/>
              </a:solidFill>
              <a:latin typeface="Tuffy" panose="020B0603060100000000" pitchFamily="34" charset="0"/>
            </a:endParaRPr>
          </a:p>
          <a:p>
            <a:pPr marL="182562" algn="ctr">
              <a:defRPr/>
            </a:pPr>
            <a:r>
              <a:rPr lang="en-GB" sz="2000" dirty="0">
                <a:solidFill>
                  <a:schemeClr val="bg1"/>
                </a:solidFill>
                <a:latin typeface="Tuffy" panose="020B0603060100000000" pitchFamily="34" charset="0"/>
              </a:rPr>
              <a:t>The texts will cover a range of poetry, fiction and non-fiction.</a:t>
            </a:r>
          </a:p>
          <a:p>
            <a:endParaRPr lang="en-GB" dirty="0"/>
          </a:p>
        </p:txBody>
      </p:sp>
    </p:spTree>
    <p:extLst>
      <p:ext uri="{BB962C8B-B14F-4D97-AF65-F5344CB8AC3E}">
        <p14:creationId xmlns:p14="http://schemas.microsoft.com/office/powerpoint/2010/main" val="93788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6" name="Picture 5">
            <a:extLst>
              <a:ext uri="{FF2B5EF4-FFF2-40B4-BE49-F238E27FC236}">
                <a16:creationId xmlns:a16="http://schemas.microsoft.com/office/drawing/2014/main" id="{DBC71BA0-10A6-2A0B-DF05-7E676D62C945}"/>
              </a:ext>
            </a:extLst>
          </p:cNvPr>
          <p:cNvPicPr>
            <a:picLocks noChangeAspect="1"/>
          </p:cNvPicPr>
          <p:nvPr/>
        </p:nvPicPr>
        <p:blipFill rotWithShape="1">
          <a:blip r:embed="rId2"/>
          <a:srcRect l="30926" t="25009" r="19444" b="21468"/>
          <a:stretch/>
        </p:blipFill>
        <p:spPr>
          <a:xfrm>
            <a:off x="1738488" y="1580172"/>
            <a:ext cx="8376356" cy="5078947"/>
          </a:xfrm>
          <a:prstGeom prst="rect">
            <a:avLst/>
          </a:prstGeom>
        </p:spPr>
      </p:pic>
    </p:spTree>
    <p:extLst>
      <p:ext uri="{BB962C8B-B14F-4D97-AF65-F5344CB8AC3E}">
        <p14:creationId xmlns:p14="http://schemas.microsoft.com/office/powerpoint/2010/main" val="424566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5" name="Picture 4">
            <a:extLst>
              <a:ext uri="{FF2B5EF4-FFF2-40B4-BE49-F238E27FC236}">
                <a16:creationId xmlns:a16="http://schemas.microsoft.com/office/drawing/2014/main" id="{DDAD2D05-5970-C438-BFE6-15FE69BBCC14}"/>
              </a:ext>
            </a:extLst>
          </p:cNvPr>
          <p:cNvPicPr>
            <a:picLocks noChangeAspect="1"/>
          </p:cNvPicPr>
          <p:nvPr/>
        </p:nvPicPr>
        <p:blipFill rotWithShape="1">
          <a:blip r:embed="rId2"/>
          <a:srcRect l="30586" t="25404" r="19375" b="23112"/>
          <a:stretch/>
        </p:blipFill>
        <p:spPr>
          <a:xfrm>
            <a:off x="1781174" y="1580172"/>
            <a:ext cx="8629650" cy="4991860"/>
          </a:xfrm>
          <a:prstGeom prst="rect">
            <a:avLst/>
          </a:prstGeom>
        </p:spPr>
      </p:pic>
    </p:spTree>
    <p:extLst>
      <p:ext uri="{BB962C8B-B14F-4D97-AF65-F5344CB8AC3E}">
        <p14:creationId xmlns:p14="http://schemas.microsoft.com/office/powerpoint/2010/main" val="3274148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6" name="Picture 5">
            <a:extLst>
              <a:ext uri="{FF2B5EF4-FFF2-40B4-BE49-F238E27FC236}">
                <a16:creationId xmlns:a16="http://schemas.microsoft.com/office/drawing/2014/main" id="{1C1FBEF2-5239-9309-A9CD-4209626EC60D}"/>
              </a:ext>
            </a:extLst>
          </p:cNvPr>
          <p:cNvPicPr>
            <a:picLocks noChangeAspect="1"/>
          </p:cNvPicPr>
          <p:nvPr/>
        </p:nvPicPr>
        <p:blipFill rotWithShape="1">
          <a:blip r:embed="rId2"/>
          <a:srcRect l="30281" t="25197" r="19681" b="14566"/>
          <a:stretch/>
        </p:blipFill>
        <p:spPr>
          <a:xfrm>
            <a:off x="2543175" y="1531846"/>
            <a:ext cx="7486650" cy="5055237"/>
          </a:xfrm>
          <a:prstGeom prst="rect">
            <a:avLst/>
          </a:prstGeom>
        </p:spPr>
      </p:pic>
    </p:spTree>
    <p:extLst>
      <p:ext uri="{BB962C8B-B14F-4D97-AF65-F5344CB8AC3E}">
        <p14:creationId xmlns:p14="http://schemas.microsoft.com/office/powerpoint/2010/main" val="91989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A7C6-BC6A-F4A5-10E4-35C04400DF3B}"/>
              </a:ext>
            </a:extLst>
          </p:cNvPr>
          <p:cNvSpPr>
            <a:spLocks noGrp="1"/>
          </p:cNvSpPr>
          <p:nvPr>
            <p:ph type="ctrTitle"/>
          </p:nvPr>
        </p:nvSpPr>
        <p:spPr>
          <a:xfrm>
            <a:off x="360217" y="1992076"/>
            <a:ext cx="11471565" cy="1739347"/>
          </a:xfrm>
        </p:spPr>
        <p:txBody>
          <a:bodyPr>
            <a:normAutofit fontScale="90000"/>
          </a:bodyPr>
          <a:lstStyle/>
          <a:p>
            <a:pPr>
              <a:lnSpc>
                <a:spcPct val="100000"/>
              </a:lnSpc>
              <a:spcBef>
                <a:spcPct val="0"/>
              </a:spcBef>
            </a:pPr>
            <a:br>
              <a:rPr lang="en-GB" altLang="en-US" sz="6000" b="1" dirty="0">
                <a:solidFill>
                  <a:schemeClr val="bg1"/>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a:bodyPr>
          <a:lstStyle/>
          <a:p>
            <a:r>
              <a:rPr lang="en-GB" altLang="en-US" sz="7100" b="1" dirty="0">
                <a:solidFill>
                  <a:schemeClr val="bg1"/>
                </a:solidFill>
                <a:latin typeface="Tuffy" panose="020B0603060100000000" pitchFamily="34" charset="0"/>
              </a:rPr>
              <a:t>Reading: Sample Questions</a:t>
            </a:r>
            <a:endParaRPr lang="en-GB" altLang="en-US" sz="2000" b="1" dirty="0">
              <a:solidFill>
                <a:schemeClr val="bg1"/>
              </a:solidFill>
              <a:latin typeface="Tuffy" panose="020B0603060100000000" pitchFamily="34" charset="0"/>
            </a:endParaRPr>
          </a:p>
          <a:p>
            <a:endParaRPr lang="en-GB" dirty="0"/>
          </a:p>
        </p:txBody>
      </p:sp>
      <p:pic>
        <p:nvPicPr>
          <p:cNvPr id="5" name="Picture 4">
            <a:extLst>
              <a:ext uri="{FF2B5EF4-FFF2-40B4-BE49-F238E27FC236}">
                <a16:creationId xmlns:a16="http://schemas.microsoft.com/office/drawing/2014/main" id="{C07772F3-4D7B-A27F-F21F-34F3B1BAD1F5}"/>
              </a:ext>
            </a:extLst>
          </p:cNvPr>
          <p:cNvPicPr>
            <a:picLocks noChangeAspect="1"/>
          </p:cNvPicPr>
          <p:nvPr/>
        </p:nvPicPr>
        <p:blipFill rotWithShape="1">
          <a:blip r:embed="rId2"/>
          <a:srcRect l="30586" t="25405" r="19375" b="17692"/>
          <a:stretch/>
        </p:blipFill>
        <p:spPr>
          <a:xfrm>
            <a:off x="2228850" y="1514709"/>
            <a:ext cx="7958138" cy="5087991"/>
          </a:xfrm>
          <a:prstGeom prst="rect">
            <a:avLst/>
          </a:prstGeom>
        </p:spPr>
      </p:pic>
    </p:spTree>
    <p:extLst>
      <p:ext uri="{BB962C8B-B14F-4D97-AF65-F5344CB8AC3E}">
        <p14:creationId xmlns:p14="http://schemas.microsoft.com/office/powerpoint/2010/main" val="313418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85000" lnSpcReduction="10000"/>
          </a:bodyPr>
          <a:lstStyle/>
          <a:p>
            <a:r>
              <a:rPr lang="en-GB" altLang="en-US" sz="7100" b="1" dirty="0">
                <a:solidFill>
                  <a:schemeClr val="bg1"/>
                </a:solidFill>
                <a:latin typeface="Tuffy" panose="020B0603060100000000" pitchFamily="34" charset="0"/>
              </a:rPr>
              <a:t>Spelling, Punctuation and Grammar</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sp>
        <p:nvSpPr>
          <p:cNvPr id="7" name="TextBox 6">
            <a:extLst>
              <a:ext uri="{FF2B5EF4-FFF2-40B4-BE49-F238E27FC236}">
                <a16:creationId xmlns:a16="http://schemas.microsoft.com/office/drawing/2014/main" id="{3F315861-40AB-46E6-86A1-2F9E505C1E2F}"/>
              </a:ext>
            </a:extLst>
          </p:cNvPr>
          <p:cNvSpPr txBox="1"/>
          <p:nvPr/>
        </p:nvSpPr>
        <p:spPr>
          <a:xfrm>
            <a:off x="1489276" y="1028343"/>
            <a:ext cx="9213448" cy="5078313"/>
          </a:xfrm>
          <a:prstGeom prst="rect">
            <a:avLst/>
          </a:prstGeom>
          <a:noFill/>
        </p:spPr>
        <p:txBody>
          <a:bodyPr wrap="square" rtlCol="0">
            <a:spAutoFit/>
          </a:bodyPr>
          <a:lstStyle/>
          <a:p>
            <a:r>
              <a:rPr lang="en-GB" dirty="0">
                <a:solidFill>
                  <a:schemeClr val="bg1"/>
                </a:solidFill>
                <a:latin typeface="Tuffy" panose="020B0603060100000000" charset="0"/>
              </a:rPr>
              <a:t>This year, the spelling, punctuation and grammar test is optional for all Year 2 classes. We will still administer the assessment at Kingsway in order to inform out teacher-assessed writing judgements. </a:t>
            </a:r>
          </a:p>
          <a:p>
            <a:endParaRPr lang="en-GB" dirty="0">
              <a:solidFill>
                <a:schemeClr val="bg1"/>
              </a:solidFill>
              <a:latin typeface="Tuffy" panose="020B0603060100000000" charset="0"/>
            </a:endParaRPr>
          </a:p>
          <a:p>
            <a:r>
              <a:rPr lang="en-GB" dirty="0">
                <a:solidFill>
                  <a:schemeClr val="bg1"/>
                </a:solidFill>
                <a:latin typeface="Tuffy" panose="020B0603060100000000" charset="0"/>
              </a:rPr>
              <a:t>The test consists of 2 separate papers: </a:t>
            </a:r>
          </a:p>
          <a:p>
            <a:endParaRPr lang="en-GB" b="1" dirty="0">
              <a:solidFill>
                <a:schemeClr val="bg1"/>
              </a:solidFill>
              <a:latin typeface="Tuffy" panose="020B0603060100000000" charset="0"/>
            </a:endParaRPr>
          </a:p>
          <a:p>
            <a:r>
              <a:rPr lang="en-GB" b="1" dirty="0">
                <a:solidFill>
                  <a:schemeClr val="bg1"/>
                </a:solidFill>
                <a:latin typeface="Tuffy" panose="020B0603060100000000" charset="0"/>
              </a:rPr>
              <a:t>Paper 1: SPELLING </a:t>
            </a:r>
          </a:p>
          <a:p>
            <a:r>
              <a:rPr lang="en-GB" dirty="0">
                <a:solidFill>
                  <a:schemeClr val="bg1"/>
                </a:solidFill>
                <a:latin typeface="Tuffy" panose="020B0603060100000000" charset="0"/>
              </a:rPr>
              <a:t>The pupils spell 20 missing words within a </a:t>
            </a:r>
            <a:r>
              <a:rPr lang="en-GB">
                <a:solidFill>
                  <a:schemeClr val="bg1"/>
                </a:solidFill>
                <a:latin typeface="Tuffy" panose="020B0603060100000000" charset="0"/>
              </a:rPr>
              <a:t>test booklet</a:t>
            </a:r>
            <a:r>
              <a:rPr lang="en-GB" dirty="0">
                <a:solidFill>
                  <a:schemeClr val="bg1"/>
                </a:solidFill>
                <a:latin typeface="Tuffy" panose="020B0603060100000000" charset="0"/>
              </a:rPr>
              <a:t>. The test is expected to take approximately 15 minutes to complete, but is not strictly timed. </a:t>
            </a:r>
          </a:p>
          <a:p>
            <a:endParaRPr lang="en-GB" dirty="0">
              <a:solidFill>
                <a:schemeClr val="bg1"/>
              </a:solidFill>
              <a:latin typeface="Tuffy" panose="020B0603060100000000" charset="0"/>
            </a:endParaRPr>
          </a:p>
          <a:p>
            <a:endParaRPr lang="en-GB" dirty="0">
              <a:solidFill>
                <a:schemeClr val="bg1"/>
              </a:solidFill>
              <a:latin typeface="Tuffy" panose="020B0603060100000000" charset="0"/>
            </a:endParaRPr>
          </a:p>
          <a:p>
            <a:r>
              <a:rPr lang="en-GB" b="1" dirty="0">
                <a:solidFill>
                  <a:schemeClr val="bg1"/>
                </a:solidFill>
                <a:latin typeface="Tuffy" panose="020B0603060100000000" charset="0"/>
              </a:rPr>
              <a:t>Paper 2: GRAMMER, PUNCTUATION AND VOACBULARLY</a:t>
            </a:r>
          </a:p>
          <a:p>
            <a:r>
              <a:rPr lang="en-GB" dirty="0">
                <a:solidFill>
                  <a:schemeClr val="bg1"/>
                </a:solidFill>
                <a:latin typeface="Tuffy" panose="020B0603060100000000" charset="0"/>
              </a:rPr>
              <a:t>A combined question and answer booklet focusing on pupils’ knowledge of grammar, punctuation and vocabulary.</a:t>
            </a:r>
          </a:p>
          <a:p>
            <a:endParaRPr lang="en-GB" dirty="0">
              <a:solidFill>
                <a:schemeClr val="bg1"/>
              </a:solidFill>
              <a:latin typeface="Tuffy" panose="020B0603060100000000" charset="0"/>
            </a:endParaRPr>
          </a:p>
          <a:p>
            <a:endParaRPr lang="en-GB" dirty="0">
              <a:solidFill>
                <a:schemeClr val="bg1"/>
              </a:solidFill>
              <a:latin typeface="Tuffy" panose="020B0603060100000000" charset="0"/>
            </a:endParaRPr>
          </a:p>
          <a:p>
            <a:r>
              <a:rPr lang="en-GB" dirty="0">
                <a:solidFill>
                  <a:schemeClr val="bg1"/>
                </a:solidFill>
                <a:latin typeface="Tuffy" panose="020B0603060100000000" charset="0"/>
              </a:rPr>
              <a:t>Pupils will have approximately 20 minutes to complete the questions in the test paper, but it is not strictly timed. </a:t>
            </a:r>
          </a:p>
        </p:txBody>
      </p:sp>
    </p:spTree>
    <p:extLst>
      <p:ext uri="{BB962C8B-B14F-4D97-AF65-F5344CB8AC3E}">
        <p14:creationId xmlns:p14="http://schemas.microsoft.com/office/powerpoint/2010/main" val="21032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E2CAB3-2D7C-DBE6-0A11-8BA4BEA039D0}"/>
              </a:ext>
            </a:extLst>
          </p:cNvPr>
          <p:cNvSpPr>
            <a:spLocks noGrp="1"/>
          </p:cNvSpPr>
          <p:nvPr>
            <p:ph type="subTitle" idx="1"/>
          </p:nvPr>
        </p:nvSpPr>
        <p:spPr>
          <a:xfrm>
            <a:off x="90311" y="270917"/>
            <a:ext cx="12101689" cy="1309255"/>
          </a:xfrm>
        </p:spPr>
        <p:txBody>
          <a:bodyPr>
            <a:normAutofit fontScale="77500" lnSpcReduction="20000"/>
          </a:bodyPr>
          <a:lstStyle/>
          <a:p>
            <a:r>
              <a:rPr lang="en-GB" altLang="en-US" sz="7100" b="1" dirty="0">
                <a:solidFill>
                  <a:schemeClr val="bg1"/>
                </a:solidFill>
                <a:latin typeface="Tuffy" panose="020B0603060100000000" pitchFamily="34" charset="0"/>
              </a:rPr>
              <a:t>Spelling, Punctuation and Grammar: Sample Questions</a:t>
            </a:r>
            <a:endParaRPr lang="en-GB" altLang="en-US" sz="2000" b="1" dirty="0">
              <a:solidFill>
                <a:schemeClr val="bg1"/>
              </a:solidFill>
              <a:latin typeface="Tuffy" panose="020B0603060100000000" pitchFamily="34" charset="0"/>
            </a:endParaRPr>
          </a:p>
          <a:p>
            <a:endParaRPr lang="en-GB" dirty="0"/>
          </a:p>
        </p:txBody>
      </p:sp>
      <p:sp>
        <p:nvSpPr>
          <p:cNvPr id="6" name="Title 5">
            <a:extLst>
              <a:ext uri="{FF2B5EF4-FFF2-40B4-BE49-F238E27FC236}">
                <a16:creationId xmlns:a16="http://schemas.microsoft.com/office/drawing/2014/main" id="{461D8933-1196-C44B-41A5-BB5480FF5811}"/>
              </a:ext>
            </a:extLst>
          </p:cNvPr>
          <p:cNvSpPr>
            <a:spLocks noGrp="1"/>
          </p:cNvSpPr>
          <p:nvPr>
            <p:ph type="ctrTitle"/>
          </p:nvPr>
        </p:nvSpPr>
        <p:spPr>
          <a:xfrm>
            <a:off x="568561" y="4679065"/>
            <a:ext cx="11471565" cy="1739347"/>
          </a:xfrm>
        </p:spPr>
        <p:txBody>
          <a:bodyPr>
            <a:normAutofit/>
          </a:bodyPr>
          <a:lstStyle/>
          <a:p>
            <a:pPr marL="182562">
              <a:defRPr/>
            </a:pPr>
            <a:br>
              <a:rPr lang="en-GB" sz="6000" dirty="0">
                <a:solidFill>
                  <a:schemeClr val="tx1"/>
                </a:solidFill>
                <a:latin typeface="Tuffy" panose="020B0603060100000000" pitchFamily="34" charset="0"/>
              </a:rPr>
            </a:br>
            <a:endParaRPr lang="en-GB" dirty="0"/>
          </a:p>
        </p:txBody>
      </p:sp>
      <p:pic>
        <p:nvPicPr>
          <p:cNvPr id="4" name="Picture 3">
            <a:extLst>
              <a:ext uri="{FF2B5EF4-FFF2-40B4-BE49-F238E27FC236}">
                <a16:creationId xmlns:a16="http://schemas.microsoft.com/office/drawing/2014/main" id="{7EE1868D-5609-3FA6-CEFF-27DAA429E93D}"/>
              </a:ext>
            </a:extLst>
          </p:cNvPr>
          <p:cNvPicPr>
            <a:picLocks noChangeAspect="1"/>
          </p:cNvPicPr>
          <p:nvPr/>
        </p:nvPicPr>
        <p:blipFill rotWithShape="1">
          <a:blip r:embed="rId2"/>
          <a:srcRect l="31055" t="25821" r="19492" b="18318"/>
          <a:stretch/>
        </p:blipFill>
        <p:spPr>
          <a:xfrm>
            <a:off x="2371726" y="1771649"/>
            <a:ext cx="7443788" cy="4727335"/>
          </a:xfrm>
          <a:prstGeom prst="rect">
            <a:avLst/>
          </a:prstGeom>
        </p:spPr>
      </p:pic>
    </p:spTree>
    <p:extLst>
      <p:ext uri="{BB962C8B-B14F-4D97-AF65-F5344CB8AC3E}">
        <p14:creationId xmlns:p14="http://schemas.microsoft.com/office/powerpoint/2010/main" val="187271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1434</Words>
  <Application>Microsoft Office PowerPoint</Application>
  <PresentationFormat>Widescreen</PresentationFormat>
  <Paragraphs>174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Corbel</vt:lpstr>
      <vt:lpstr>Tuffy</vt:lpstr>
      <vt:lpstr>Wingdings</vt:lpstr>
      <vt:lpstr>Banded</vt:lpstr>
      <vt:lpstr>Key Stage 1  National Curriculum  Assessments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National Curriculum  Assessments</dc:title>
  <dc:creator>L Connelly KCP</dc:creator>
  <cp:lastModifiedBy>S Byrne KCP</cp:lastModifiedBy>
  <cp:revision>3</cp:revision>
  <dcterms:created xsi:type="dcterms:W3CDTF">2023-03-09T10:17:42Z</dcterms:created>
  <dcterms:modified xsi:type="dcterms:W3CDTF">2023-03-17T13:00:41Z</dcterms:modified>
</cp:coreProperties>
</file>